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1"/>
  </p:notesMasterIdLst>
  <p:sldIdLst>
    <p:sldId id="256" r:id="rId3"/>
    <p:sldId id="257" r:id="rId4"/>
    <p:sldId id="285" r:id="rId5"/>
    <p:sldId id="258" r:id="rId6"/>
    <p:sldId id="259" r:id="rId7"/>
    <p:sldId id="260" r:id="rId8"/>
    <p:sldId id="462" r:id="rId9"/>
    <p:sldId id="320" r:id="rId10"/>
    <p:sldId id="460" r:id="rId11"/>
    <p:sldId id="263" r:id="rId12"/>
    <p:sldId id="329" r:id="rId13"/>
    <p:sldId id="286" r:id="rId14"/>
    <p:sldId id="288" r:id="rId15"/>
    <p:sldId id="289" r:id="rId16"/>
    <p:sldId id="264" r:id="rId17"/>
    <p:sldId id="290" r:id="rId18"/>
    <p:sldId id="317" r:id="rId19"/>
    <p:sldId id="318" r:id="rId20"/>
    <p:sldId id="319" r:id="rId21"/>
    <p:sldId id="291" r:id="rId22"/>
    <p:sldId id="322" r:id="rId23"/>
    <p:sldId id="323" r:id="rId24"/>
    <p:sldId id="325" r:id="rId25"/>
    <p:sldId id="327" r:id="rId26"/>
    <p:sldId id="334" r:id="rId27"/>
    <p:sldId id="335" r:id="rId28"/>
    <p:sldId id="397" r:id="rId29"/>
    <p:sldId id="336" r:id="rId30"/>
    <p:sldId id="338" r:id="rId31"/>
    <p:sldId id="463" r:id="rId32"/>
    <p:sldId id="268" r:id="rId33"/>
    <p:sldId id="269" r:id="rId34"/>
    <p:sldId id="270" r:id="rId35"/>
    <p:sldId id="292" r:id="rId36"/>
    <p:sldId id="293" r:id="rId37"/>
    <p:sldId id="294" r:id="rId38"/>
    <p:sldId id="295" r:id="rId39"/>
    <p:sldId id="271" r:id="rId40"/>
    <p:sldId id="272" r:id="rId41"/>
    <p:sldId id="273" r:id="rId42"/>
    <p:sldId id="276" r:id="rId43"/>
    <p:sldId id="277" r:id="rId44"/>
    <p:sldId id="296" r:id="rId45"/>
    <p:sldId id="298" r:id="rId46"/>
    <p:sldId id="299" r:id="rId47"/>
    <p:sldId id="301" r:id="rId48"/>
    <p:sldId id="300" r:id="rId49"/>
    <p:sldId id="302" r:id="rId50"/>
    <p:sldId id="470" r:id="rId51"/>
    <p:sldId id="278" r:id="rId52"/>
    <p:sldId id="467" r:id="rId53"/>
    <p:sldId id="468" r:id="rId54"/>
    <p:sldId id="340" r:id="rId55"/>
    <p:sldId id="280" r:id="rId56"/>
    <p:sldId id="465" r:id="rId57"/>
    <p:sldId id="466" r:id="rId58"/>
    <p:sldId id="464" r:id="rId59"/>
    <p:sldId id="316" r:id="rId60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360" y="-414"/>
      </p:cViewPr>
      <p:guideLst>
        <p:guide orient="horz" pos="1623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533" y="685800"/>
            <a:ext cx="6094934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noProof="0" smtClean="0"/>
              <a:t>单击此处编辑母版文本样式</a:t>
            </a:r>
          </a:p>
          <a:p>
            <a:pPr lvl="1"/>
            <a:r>
              <a:rPr lang="zh-CN" noProof="0" smtClean="0"/>
              <a:t>第二级</a:t>
            </a:r>
          </a:p>
          <a:p>
            <a:pPr lvl="2"/>
            <a:r>
              <a:rPr lang="zh-CN" noProof="0" smtClean="0"/>
              <a:t>第三级</a:t>
            </a:r>
          </a:p>
          <a:p>
            <a:pPr lvl="3"/>
            <a:r>
              <a:rPr lang="zh-CN" noProof="0" smtClean="0"/>
              <a:t>第四级</a:t>
            </a:r>
          </a:p>
          <a:p>
            <a:pPr lvl="4"/>
            <a:r>
              <a:rPr lang="zh-CN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AA93EFD-59E0-4369-BCAE-782079900BF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28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54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19A-BEF4-4C39-B10D-E1908364F8E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95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19A-BEF4-4C39-B10D-E1908364F8E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701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17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52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BB2B4C-9E49-4432-BC9C-5A24DCDBF219}" type="slidenum">
              <a:rPr lang="en-US" altLang="zh-CN" smtClean="0">
                <a:latin typeface="Arial" panose="020B0604020202020204" pitchFamily="34" charset="0"/>
              </a:rPr>
              <a:t>12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0A7E7B6-EF32-4029-8AAA-721789E021D4}" type="slidenum">
              <a:rPr lang="en-US" altLang="zh-CN" smtClean="0">
                <a:latin typeface="Arial" panose="020B0604020202020204" pitchFamily="34" charset="0"/>
              </a:rPr>
              <a:t>21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3AABA-B321-4FA4-BEF3-DDE60D90662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B789B-A1B5-42C6-AD88-7267CFA08F1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228640"/>
            <a:ext cx="2001837" cy="4287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228640"/>
            <a:ext cx="5854700" cy="4287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4468A-C156-4758-991F-A0D93E89332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1F1CB-5DF1-4BED-904E-5CB8D7BDC1B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314680"/>
            <a:ext cx="8001000" cy="32009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57C39-E727-44AB-9887-E712DEED33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4A89E-1124-4296-891D-73F947B5329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E333F-AD0B-4B49-83CF-6355F34188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A98D7-7A20-4E95-8BC5-BBD9D6A985D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D08BB-0B3F-4AAE-AA87-CFB5E9ED8C3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194D0-2E48-47E5-B6E7-2964D274821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23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6428D-443A-43A1-8609-806BC3318B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2D1C6-E55A-4927-9B7A-F39035F127C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97E90-CFB7-4E73-80D9-B3C5AAC341F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1314680"/>
            <a:ext cx="8001000" cy="32009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8B515-8B83-4D2B-98C1-D5AE9931F50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228640"/>
            <a:ext cx="2001837" cy="4287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228640"/>
            <a:ext cx="5854700" cy="4287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10936-D58D-431D-853A-23D602DEB20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FA770-7641-4152-90D4-4CE5E7014E5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8C939-83F8-46A6-85CF-432EB143425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B9307B-CBBB-46BA-B322-1F17EDF676A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228640"/>
            <a:ext cx="8001000" cy="912178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1F821-A15C-4B81-BF5A-293A8627CE8B}" type="slidenum">
              <a:rPr lang="en-US"/>
              <a:t>‹#›</a:t>
            </a:fld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567055" y="1314450"/>
            <a:ext cx="7966710" cy="3201035"/>
          </a:xfrm>
        </p:spPr>
        <p:txBody>
          <a:bodyPr/>
          <a:lstStyle>
            <a:lvl1pPr>
              <a:defRPr sz="2800" b="1"/>
            </a:lvl1pPr>
            <a:lvl2pPr>
              <a:defRPr sz="2600" b="1"/>
            </a:lvl2pPr>
            <a:lvl3pPr>
              <a:defRPr sz="2400" b="1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07A0A-DE23-40AB-BD59-5ECC745405C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23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74184-E2A5-44BE-B167-1211F56087C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1314D-EE6B-4369-8A27-B3B9906585B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228640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14680"/>
            <a:ext cx="8001000" cy="320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175353"/>
            <a:ext cx="7958138" cy="8216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mpd="sng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462996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4684738"/>
            <a:ext cx="19812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38"/>
            <a:ext cx="28956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38"/>
            <a:ext cx="19812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586B4A2-30F0-4430-A207-6189FF33B23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blinds dir="vert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81355" indent="-32766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</a:defRPr>
      </a:lvl2pPr>
      <a:lvl3pPr marL="979170" indent="-29654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>
          <a:solidFill>
            <a:schemeClr val="tx1"/>
          </a:solidFill>
          <a:latin typeface="+mn-lt"/>
          <a:ea typeface="+mn-ea"/>
        </a:defRPr>
      </a:lvl3pPr>
      <a:lvl4pPr marL="1270635" indent="-29083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4pPr>
      <a:lvl5pPr marL="15709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9138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2567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5996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29425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>
            <a:spLocks noChangeArrowheads="1"/>
          </p:cNvSpPr>
          <p:nvPr/>
        </p:nvSpPr>
        <p:spPr bwMode="auto">
          <a:xfrm>
            <a:off x="685800" y="2656840"/>
            <a:ext cx="7772400" cy="25019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mpd="sng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591985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smtClean="0"/>
              <a:t>谢  谢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7120"/>
            <a:ext cx="19050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7120"/>
            <a:ext cx="28956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7120"/>
            <a:ext cx="19050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6ADD94B-0DCB-43C7-951B-16FD9828DD6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81355" indent="-32766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</a:defRPr>
      </a:lvl2pPr>
      <a:lvl3pPr marL="979170" indent="-29654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>
          <a:solidFill>
            <a:schemeClr val="tx1"/>
          </a:solidFill>
          <a:latin typeface="+mn-lt"/>
          <a:ea typeface="+mn-ea"/>
        </a:defRPr>
      </a:lvl3pPr>
      <a:lvl4pPr marL="1270635" indent="-29083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4pPr>
      <a:lvl5pPr marL="15709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9138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2567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5996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29425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 txBox="1">
            <a:spLocks noGrp="1" noChangeArrowheads="1"/>
          </p:cNvSpPr>
          <p:nvPr/>
        </p:nvSpPr>
        <p:spPr bwMode="auto">
          <a:xfrm>
            <a:off x="6058160" y="4687120"/>
            <a:ext cx="14290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13AF45C-20D3-4D10-9B3F-864BF47D2BA4}" type="slidenum">
              <a:rPr lang="en-US" altLang="zh-CN" sz="900"/>
              <a:t>1</a:t>
            </a:fld>
            <a:endParaRPr lang="en-US" altLang="zh-CN" sz="90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56840" y="743080"/>
            <a:ext cx="5830320" cy="1028880"/>
          </a:xfrm>
        </p:spPr>
        <p:txBody>
          <a:bodyPr/>
          <a:lstStyle/>
          <a:p>
            <a:pPr algn="ctr" eaLnBrk="1" hangingPunct="1"/>
            <a:r>
              <a:rPr lang="zh-CN" sz="4500" b="1" smtClean="0">
                <a:ea typeface="华文隶书" panose="02010800040101010101" pitchFamily="2" charset="-122"/>
              </a:rPr>
              <a:t>软件测试</a:t>
            </a:r>
            <a:r>
              <a:rPr lang="zh-CN" altLang="en-US" sz="4500" b="1" smtClean="0">
                <a:ea typeface="华文隶书" panose="02010800040101010101" pitchFamily="2" charset="-122"/>
              </a:rPr>
              <a:t>基础</a:t>
            </a:r>
            <a:endParaRPr lang="zh-CN" sz="4500" b="1" smtClean="0">
              <a:ea typeface="华文隶书" panose="02010800040101010101" pitchFamily="2" charset="-122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066925" y="2123440"/>
            <a:ext cx="5258435" cy="68707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PartI     </a:t>
            </a:r>
            <a:r>
              <a:rPr 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软件测试概述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023282C-C0E5-4CDA-834A-D7E74733100A}" type="slidenum">
              <a:rPr lang="en-US" altLang="zh-CN" sz="900"/>
              <a:t>10</a:t>
            </a:fld>
            <a:endParaRPr lang="en-US" altLang="zh-CN" sz="9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  <a:endParaRPr lang="zh-CN" altLang="en-US" sz="27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2100" dirty="0" smtClean="0"/>
              <a:t>The process of running or testing the system manually or automatically by using </a:t>
            </a:r>
            <a:r>
              <a:rPr lang="en-US" altLang="zh-CN" sz="2100" dirty="0" err="1" smtClean="0"/>
              <a:t>tools,inorder</a:t>
            </a:r>
            <a:r>
              <a:rPr lang="en-US" altLang="zh-CN" sz="2100" dirty="0" smtClean="0"/>
              <a:t> to </a:t>
            </a:r>
            <a:r>
              <a:rPr lang="en-US" altLang="zh-CN" sz="2100" dirty="0" smtClean="0">
                <a:solidFill>
                  <a:srgbClr val="FF0000"/>
                </a:solidFill>
              </a:rPr>
              <a:t>verify whether it 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satisfie</a:t>
            </a:r>
            <a:r>
              <a:rPr lang="en-US" altLang="zh-CN" sz="2100" dirty="0" smtClean="0">
                <a:solidFill>
                  <a:srgbClr val="FF0000"/>
                </a:solidFill>
              </a:rPr>
              <a:t> the requirements </a:t>
            </a:r>
            <a:r>
              <a:rPr lang="en-US" altLang="zh-CN" sz="2100" dirty="0" smtClean="0"/>
              <a:t>or to make clear the differences between the actual outcome and the expected out come.</a:t>
            </a: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zh-CN" altLang="en-US" sz="1800" dirty="0" smtClean="0"/>
              <a:t>软件测试</a:t>
            </a:r>
            <a:r>
              <a:rPr lang="zh-CN" altLang="en-US" sz="1800" dirty="0"/>
              <a:t>的首要</a:t>
            </a:r>
            <a:r>
              <a:rPr lang="zh-CN" altLang="en-US" sz="1800" dirty="0">
                <a:solidFill>
                  <a:srgbClr val="FF0000"/>
                </a:solidFill>
              </a:rPr>
              <a:t>目的不是要发现缺陷，而是要确保被测系统满足需求</a:t>
            </a:r>
            <a:r>
              <a:rPr lang="zh-CN" altLang="en-US" sz="1800" dirty="0"/>
              <a:t>。 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FAB312-AE8A-4E4C-8DA2-A4CD08BF6612}" type="slidenum">
              <a:rPr lang="en-US" altLang="zh-CN" sz="900"/>
              <a:t>11</a:t>
            </a:fld>
            <a:endParaRPr lang="en-US" altLang="zh-CN" sz="9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</a:p>
          <a:p>
            <a:pPr lvl="1" algn="just" eaLnBrk="1" hangingPunct="1"/>
            <a:r>
              <a:rPr lang="zh-CN" sz="2210" b="1" dirty="0" smtClean="0">
                <a:sym typeface="+mn-ea"/>
              </a:rPr>
              <a:t>是使用人工和自动手段来运行或测试某个系统的过程，目的在于检验其是否满足规定的需</a:t>
            </a:r>
            <a:r>
              <a:rPr lang="zh-CN" altLang="en-US" sz="2210" b="1" dirty="0" smtClean="0">
                <a:sym typeface="+mn-ea"/>
              </a:rPr>
              <a:t>求</a:t>
            </a:r>
            <a:r>
              <a:rPr lang="zh-CN" sz="2210" b="1" dirty="0" smtClean="0">
                <a:sym typeface="+mn-ea"/>
              </a:rPr>
              <a:t>或是弄清楚预期结果与实际结果之间的差别</a:t>
            </a:r>
          </a:p>
          <a:p>
            <a:pPr lvl="1" algn="just" eaLnBrk="1" hangingPunct="1"/>
            <a:endParaRPr lang="zh-CN" altLang="zh-CN" sz="2550" b="1" dirty="0" smtClean="0"/>
          </a:p>
          <a:p>
            <a:pPr algn="just" eaLnBrk="1" hangingPunct="1"/>
            <a:r>
              <a:rPr lang="zh-CN" altLang="en-US" sz="2100" b="1" dirty="0" smtClean="0">
                <a:sym typeface="+mn-ea"/>
              </a:rPr>
              <a:t>统计表明，在典型的软件开发项目中，软件测试的工作量往往占软件开发工作量的</a:t>
            </a:r>
            <a:r>
              <a:rPr lang="en-US" altLang="zh-CN" sz="2100" b="1" dirty="0" smtClean="0">
                <a:sym typeface="+mn-ea"/>
              </a:rPr>
              <a:t>40%</a:t>
            </a:r>
            <a:r>
              <a:rPr lang="zh-CN" altLang="en-US" sz="2100" b="1" dirty="0" smtClean="0">
                <a:sym typeface="+mn-ea"/>
              </a:rPr>
              <a:t>，用在测试上的开销占软件开发的总成本的</a:t>
            </a:r>
            <a:r>
              <a:rPr lang="en-US" altLang="zh-CN" sz="2100" b="1" dirty="0" smtClean="0">
                <a:sym typeface="+mn-ea"/>
              </a:rPr>
              <a:t>30%~50%</a:t>
            </a:r>
            <a:endParaRPr lang="en-US" altLang="zh-CN" sz="2100" b="1" dirty="0" smtClean="0"/>
          </a:p>
          <a:p>
            <a:pPr lvl="1" eaLnBrk="1" hangingPunct="1"/>
            <a:endParaRPr lang="en-US" altLang="zh-CN" sz="2325" b="1" dirty="0" smtClean="0"/>
          </a:p>
          <a:p>
            <a:pPr lvl="1" eaLnBrk="1" hangingPunct="1"/>
            <a:endParaRPr lang="zh-CN" altLang="zh-CN" sz="2325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2EF927A-6687-43F9-89DD-B7D0CFDCD1EA}" type="slidenum">
              <a:rPr lang="en-US" altLang="zh-CN" sz="900"/>
              <a:t>12</a:t>
            </a:fld>
            <a:endParaRPr lang="en-US" altLang="zh-CN" sz="9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软件测试的定义体现了测试工作的核心与实质</a:t>
            </a:r>
          </a:p>
          <a:p>
            <a:pPr lvl="1" algn="just" eaLnBrk="1" hangingPunct="1"/>
            <a:r>
              <a:rPr lang="zh-CN" b="1" smtClean="0">
                <a:hlinkClick r:id="rId3" action="ppaction://hlinksldjump"/>
              </a:rPr>
              <a:t>软件测试的根本目的是</a:t>
            </a:r>
            <a:r>
              <a:rPr lang="zh-CN" b="1" smtClean="0">
                <a:solidFill>
                  <a:srgbClr val="FF0000"/>
                </a:solidFill>
                <a:hlinkClick r:id="rId3" action="ppaction://hlinksldjump"/>
              </a:rPr>
              <a:t>确保软件满足用户需求</a:t>
            </a:r>
            <a:endParaRPr lang="zh-CN" b="1" smtClean="0">
              <a:solidFill>
                <a:srgbClr val="FF0000"/>
              </a:solidFill>
            </a:endParaRPr>
          </a:p>
          <a:p>
            <a:pPr lvl="1" algn="just" eaLnBrk="1" hangingPunct="1"/>
            <a:r>
              <a:rPr lang="zh-CN" b="1" smtClean="0"/>
              <a:t>软件测试的目的是要衡量软件产品是否符合预期</a:t>
            </a:r>
          </a:p>
          <a:p>
            <a:pPr lvl="1" algn="just" eaLnBrk="1" hangingPunct="1"/>
            <a:r>
              <a:rPr lang="zh-CN" b="1" smtClean="0">
                <a:hlinkClick r:id="rId4" action="ppaction://hlinksldjump"/>
              </a:rPr>
              <a:t>软件测试是一个持续进行的过程</a:t>
            </a:r>
            <a:endParaRPr lang="zh-CN" b="1" smtClean="0"/>
          </a:p>
          <a:p>
            <a:pPr lvl="1" algn="just" eaLnBrk="1" hangingPunct="1"/>
            <a:r>
              <a:rPr lang="zh-CN" b="1" smtClean="0"/>
              <a:t>测试既需要动态执行也需要静态检查</a:t>
            </a:r>
          </a:p>
          <a:p>
            <a:pPr lvl="1" algn="just" eaLnBrk="1" hangingPunct="1"/>
            <a:r>
              <a:rPr lang="zh-CN" b="1" smtClean="0"/>
              <a:t>测试不仅需要手工执行还需要自动执行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A486BF5-1D3E-4E7E-9ECA-CDBE7A70E6F6}" type="slidenum">
              <a:rPr lang="en-US" altLang="zh-CN" sz="900"/>
              <a:t>13</a:t>
            </a:fld>
            <a:endParaRPr lang="en-US" altLang="zh-CN" sz="9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14342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3651250" y="1159510"/>
          <a:ext cx="4933315" cy="352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r:id="rId3" imgW="3227070" imgH="2348865" progId="Visio.Drawing.11">
                  <p:embed/>
                </p:oleObj>
              </mc:Choice>
              <mc:Fallback>
                <p:oleObj r:id="rId3" imgW="3227070" imgH="234886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1159510"/>
                        <a:ext cx="4933315" cy="35255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3245" y="1314450"/>
            <a:ext cx="2691765" cy="320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软件测试的根本目的是：确保软件满足用户需求</a:t>
            </a:r>
            <a:r>
              <a:rPr lang="zh-CN" sz="2325" b="1" dirty="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F728A61-0C62-4543-8FF6-FE1D8AD7D422}" type="slidenum">
              <a:rPr lang="en-US" altLang="zh-CN" sz="900"/>
              <a:t>14</a:t>
            </a:fld>
            <a:endParaRPr lang="en-US" altLang="zh-CN" sz="9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b="1" dirty="0" smtClean="0"/>
              <a:t>软件测试是一个持续进行的过程</a:t>
            </a:r>
          </a:p>
          <a:p>
            <a:pPr algn="just" eaLnBrk="1" hangingPunct="1"/>
            <a:r>
              <a:rPr lang="zh-CN" altLang="en-US" b="1" dirty="0" smtClean="0"/>
              <a:t>软件测试工作的基本流程</a:t>
            </a:r>
          </a:p>
          <a:p>
            <a:pPr lvl="1" algn="just" eaLnBrk="1" hangingPunct="1"/>
            <a:r>
              <a:rPr lang="zh-CN" altLang="en-US" b="1" dirty="0" smtClean="0"/>
              <a:t>拟定测试计划</a:t>
            </a:r>
          </a:p>
          <a:p>
            <a:pPr lvl="1" algn="just" eaLnBrk="1" hangingPunct="1"/>
            <a:r>
              <a:rPr lang="zh-CN" altLang="en-US" b="1" dirty="0" smtClean="0"/>
              <a:t>设计和生成测试用例</a:t>
            </a:r>
          </a:p>
          <a:p>
            <a:pPr lvl="1" algn="just" eaLnBrk="1" hangingPunct="1"/>
            <a:r>
              <a:rPr lang="zh-CN" altLang="en-US" b="1" dirty="0" smtClean="0"/>
              <a:t>搭建测试环境</a:t>
            </a:r>
          </a:p>
          <a:p>
            <a:pPr lvl="1" algn="just" eaLnBrk="1" hangingPunct="1"/>
            <a:r>
              <a:rPr lang="zh-CN" altLang="en-US" b="1" dirty="0" smtClean="0"/>
              <a:t>实施测试（提交缺陷报告）</a:t>
            </a:r>
          </a:p>
          <a:p>
            <a:pPr lvl="1" algn="just" eaLnBrk="1" hangingPunct="1"/>
            <a:r>
              <a:rPr lang="zh-CN" altLang="en-US" b="1" dirty="0" smtClean="0"/>
              <a:t>测试评估和总结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142400" y="339635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0C54546-6F5A-4452-ACE1-B152667F5D47}" type="slidenum">
              <a:rPr lang="en-US" altLang="zh-CN" sz="900"/>
              <a:t>15</a:t>
            </a:fld>
            <a:endParaRPr lang="en-US" altLang="zh-CN" sz="9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sz="2550" b="1" smtClean="0"/>
              <a:t>软件测试需要解决如下问题：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围绕用户需求：如何有效获取用户需求，如何准确理解和表达用户需求，如何保证用户需求的稳定性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围绕软件产品是否符合预期：如何高效地设计测试用例，达到对成本、质量、进度的均衡控制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围绕测试过程管理：如何合理评估和控制风险，如何规划整个测试工作，如何管理包括环境、工具、人力、测试交付物在内的所有相关资源</a:t>
            </a: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1BA4441-0C45-4D1A-89A8-5A85706F1120}" type="slidenum">
              <a:rPr lang="en-US" altLang="zh-CN" sz="900"/>
              <a:t>16</a:t>
            </a:fld>
            <a:endParaRPr lang="en-US" altLang="zh-CN" sz="9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捉虫实践一：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So easy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030B4C0-3716-4E2D-AB09-E7CB202F4BE9}" type="slidenum">
              <a:rPr lang="en-US" altLang="zh-CN" sz="900"/>
              <a:t>17</a:t>
            </a:fld>
            <a:endParaRPr lang="en-US" altLang="zh-CN" sz="9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第二日问题：</a:t>
            </a:r>
            <a:endParaRPr lang="en-US" sz="28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基本功能：根据用户输入的有效日期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(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格式为年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月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日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)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，自动计算下一天的日期</a:t>
            </a:r>
            <a:endParaRPr lang="en-US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AF54B58-51E8-4CB4-A075-15FA35DD975F}" type="slidenum">
              <a:rPr lang="en-US" altLang="zh-CN" sz="900"/>
              <a:t>18</a:t>
            </a:fld>
            <a:endParaRPr lang="en-US" altLang="zh-CN" sz="9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>
              <a:buNone/>
            </a:pP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en-US" sz="2625" b="1" smtClean="0"/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05" y="1141095"/>
            <a:ext cx="6170295" cy="390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BCB8785-1DAA-4BAD-A0FA-545C28A3FEE9}" type="slidenum">
              <a:rPr lang="en-US" altLang="zh-CN" sz="900"/>
              <a:t>19</a:t>
            </a:fld>
            <a:endParaRPr lang="en-US" altLang="zh-CN" sz="9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这些测试是如何设计得到的，是否存在规律性？如用别的日期来测试，能得到与这些数据一样的测试效果吗？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这些测试的质量如何？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这些测试如何执行？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这些测试内容如何管理？发现了缺陷如何处理？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E7840B8-803C-4C84-A82A-7BFB21E0B553}" type="slidenum">
              <a:rPr lang="en-US" altLang="zh-CN" sz="900"/>
              <a:t>2</a:t>
            </a:fld>
            <a:endParaRPr lang="en-US" altLang="zh-CN" sz="9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/>
              <a:t>内容提要</a:t>
            </a:r>
          </a:p>
          <a:p>
            <a:pPr lvl="1" eaLnBrk="1" hangingPunct="1"/>
            <a:r>
              <a:rPr lang="zh-CN" sz="2325" b="1" smtClean="0"/>
              <a:t>介绍与软件测试工程师关系最密切的核心概念：软件测试、软件缺陷、测试用例、自动化测试</a:t>
            </a:r>
          </a:p>
          <a:p>
            <a:pPr lvl="1" eaLnBrk="1" hangingPunct="1"/>
            <a:r>
              <a:rPr lang="zh-CN" sz="2325" b="1" smtClean="0"/>
              <a:t>以第二日问题为例，通过多次测试尝试，以理解软件测试工作的内容和目标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4ED7963-5F43-47B0-BDA7-F88D54A53A31}" type="slidenum">
              <a:rPr lang="en-US" altLang="zh-CN" sz="900"/>
              <a:t>20</a:t>
            </a:fld>
            <a:endParaRPr lang="en-US" altLang="zh-CN" sz="9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87655" y="1312545"/>
            <a:ext cx="8549640" cy="3201035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>
                <a:hlinkClick r:id="rId2" action="ppaction://hlinksldjump"/>
              </a:rPr>
              <a:t>尽早地测试</a:t>
            </a:r>
            <a:r>
              <a:rPr lang="zh-CN" altLang="en-US" sz="2400" dirty="0" smtClean="0"/>
              <a:t>，从需求阶段开始介入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测试贯穿于整个生命周期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测试的标准是用户的需求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测试前应准备好测试数据和与之对应的预期结果这两部分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测试输入数据应包括合理的输入条件和不合理输入条件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程序提交测试后，应当由专门的测试人员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或第三方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进行测试</a:t>
            </a:r>
            <a:endParaRPr lang="en-US" altLang="zh-CN" sz="2400" dirty="0" smtClean="0"/>
          </a:p>
          <a:p>
            <a:pPr eaLnBrk="1" hangingPunct="1">
              <a:defRPr/>
            </a:pP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C09DE7-ED91-490B-9B46-E9FB68C9B1A3}" type="slidenum">
              <a:rPr lang="en-US" altLang="zh-CN" sz="900"/>
              <a:t>21</a:t>
            </a:fld>
            <a:endParaRPr lang="en-US" altLang="zh-CN" sz="9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7966710" cy="3370580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/>
              <a:t>严格执行测试计划，排除测试的随意性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应对每一个测试结果做全面的检查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充分注意测试当中的群体现象</a:t>
            </a:r>
            <a:r>
              <a:rPr lang="en-US" altLang="zh-CN" sz="2400" dirty="0" smtClean="0"/>
              <a:t>(80-20</a:t>
            </a:r>
            <a:r>
              <a:rPr lang="zh-CN" altLang="en-US" sz="2400" dirty="0" smtClean="0"/>
              <a:t>原则</a:t>
            </a:r>
            <a:r>
              <a:rPr lang="en-US" altLang="zh-CN" sz="2400" dirty="0" smtClean="0"/>
              <a:t>)</a:t>
            </a:r>
          </a:p>
          <a:p>
            <a:pPr lvl="1">
              <a:defRPr/>
            </a:pPr>
            <a:r>
              <a:rPr lang="zh-CN" altLang="en-US" sz="2400" dirty="0" smtClean="0"/>
              <a:t>保存测试计划、测试用例、出错统计和最终分析报告，为维护工作提供充分的资料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400" dirty="0" smtClean="0">
                <a:hlinkClick r:id="rId3" action="ppaction://hlinksldjump"/>
              </a:rPr>
              <a:t>ZERO  BUG  </a:t>
            </a:r>
            <a:r>
              <a:rPr lang="zh-CN" altLang="en-US" sz="2400" dirty="0" smtClean="0">
                <a:hlinkClick r:id="rId3" action="ppaction://hlinksldjump"/>
              </a:rPr>
              <a:t>与 </a:t>
            </a:r>
            <a:r>
              <a:rPr lang="en-US" altLang="zh-CN" sz="2400" dirty="0" smtClean="0">
                <a:hlinkClick r:id="rId3" action="ppaction://hlinksldjump"/>
              </a:rPr>
              <a:t>GOOD ENOUGH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/>
              <a:t>缺陷免疫性</a:t>
            </a: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5"/>
          <p:cNvGraphicFramePr>
            <a:graphicFrameLocks noGrp="1"/>
          </p:cNvGraphicFramePr>
          <p:nvPr/>
        </p:nvGraphicFramePr>
        <p:xfrm>
          <a:off x="574675" y="1339215"/>
          <a:ext cx="3658235" cy="3317875"/>
        </p:xfrm>
        <a:graphic>
          <a:graphicData uri="http://schemas.openxmlformats.org/drawingml/2006/table">
            <a:tbl>
              <a:tblPr/>
              <a:tblGrid>
                <a:gridCol w="1673860"/>
                <a:gridCol w="1984375"/>
              </a:tblGrid>
              <a:tr h="38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相对修复费用 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需求阶段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编码阶段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单元测试阶段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验收阶段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维护阶段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8" name="组合 18"/>
          <p:cNvGrpSpPr/>
          <p:nvPr/>
        </p:nvGrpSpPr>
        <p:grpSpPr bwMode="auto">
          <a:xfrm>
            <a:off x="4572000" y="627534"/>
            <a:ext cx="4420870" cy="4180205"/>
            <a:chOff x="2454275" y="1616075"/>
            <a:chExt cx="4114800" cy="3975101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454275" y="1616075"/>
              <a:ext cx="4114800" cy="397510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  <a:rou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H="1">
              <a:off x="4511675" y="1616075"/>
              <a:ext cx="128588" cy="2082195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 flipH="1">
              <a:off x="3611563" y="3698270"/>
              <a:ext cx="900113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 flipV="1">
              <a:off x="2582863" y="2941108"/>
              <a:ext cx="1928813" cy="757162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 flipV="1">
              <a:off x="3354388" y="1994656"/>
              <a:ext cx="1157288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773760" y="1627811"/>
              <a:ext cx="642562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其  他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10%</a:t>
              </a: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4768528" y="3168560"/>
              <a:ext cx="1618431" cy="1324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软件产品说明书（需求）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56%</a:t>
              </a: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2711987" y="2308491"/>
              <a:ext cx="1156267" cy="947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编写代码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7%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096837" y="3887801"/>
              <a:ext cx="964783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设  计</a:t>
              </a: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27%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669415" y="1137920"/>
            <a:ext cx="6176010" cy="1337310"/>
            <a:chOff x="2742" y="2244"/>
            <a:chExt cx="9726" cy="2106"/>
          </a:xfrm>
        </p:grpSpPr>
        <p:sp>
          <p:nvSpPr>
            <p:cNvPr id="32" name="矩形 31"/>
            <p:cNvSpPr/>
            <p:nvPr/>
          </p:nvSpPr>
          <p:spPr>
            <a:xfrm>
              <a:off x="7704" y="2244"/>
              <a:ext cx="4764" cy="21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Good </a:t>
              </a:r>
            </a:p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Enough</a:t>
              </a:r>
              <a:endParaRPr lang="zh-CN" alt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742" y="2841"/>
              <a:ext cx="3204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ea typeface="宋体" panose="02010600030101010101" pitchFamily="2" charset="-122"/>
                </a:rPr>
                <a:t>ZERO  BUG</a:t>
              </a:r>
              <a:endParaRPr lang="zh-CN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380" y="2441"/>
              <a:ext cx="1112" cy="11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405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ea typeface="宋体" panose="02010600030101010101" pitchFamily="2" charset="-122"/>
                </a:rPr>
                <a:t>与</a:t>
              </a:r>
            </a:p>
          </p:txBody>
        </p:sp>
      </p:grp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5" name="Group 18"/>
          <p:cNvGrpSpPr/>
          <p:nvPr/>
        </p:nvGrpSpPr>
        <p:grpSpPr bwMode="auto">
          <a:xfrm>
            <a:off x="1076008" y="2193608"/>
            <a:ext cx="6367462" cy="2717800"/>
            <a:chOff x="828" y="1162"/>
            <a:chExt cx="4329" cy="2405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1262" y="1162"/>
              <a:ext cx="0" cy="2064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247" y="3203"/>
              <a:ext cx="3631" cy="0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2175" y="1709"/>
              <a:ext cx="1812" cy="1398"/>
            </a:xfrm>
            <a:custGeom>
              <a:avLst/>
              <a:gdLst>
                <a:gd name="T0" fmla="*/ 0 w 3420"/>
                <a:gd name="T1" fmla="*/ 1 h 2160"/>
                <a:gd name="T2" fmla="*/ 1 w 3420"/>
                <a:gd name="T3" fmla="*/ 1 h 2160"/>
                <a:gd name="T4" fmla="*/ 1 w 3420"/>
                <a:gd name="T5" fmla="*/ 1 h 2160"/>
                <a:gd name="T6" fmla="*/ 1 w 3420"/>
                <a:gd name="T7" fmla="*/ 1 h 2160"/>
                <a:gd name="T8" fmla="*/ 1 w 3420"/>
                <a:gd name="T9" fmla="*/ 1 h 2160"/>
                <a:gd name="T10" fmla="*/ 1 w 3420"/>
                <a:gd name="T11" fmla="*/ 1 h 2160"/>
                <a:gd name="T12" fmla="*/ 1 w 3420"/>
                <a:gd name="T13" fmla="*/ 1 h 2160"/>
                <a:gd name="T14" fmla="*/ 1 w 3420"/>
                <a:gd name="T15" fmla="*/ 1 h 2160"/>
                <a:gd name="T16" fmla="*/ 1 w 3420"/>
                <a:gd name="T17" fmla="*/ 1 h 2160"/>
                <a:gd name="T18" fmla="*/ 1 w 3420"/>
                <a:gd name="T19" fmla="*/ 1 h 2160"/>
                <a:gd name="T20" fmla="*/ 1 w 3420"/>
                <a:gd name="T21" fmla="*/ 1 h 2160"/>
                <a:gd name="T22" fmla="*/ 1 w 3420"/>
                <a:gd name="T23" fmla="*/ 1 h 2160"/>
                <a:gd name="T24" fmla="*/ 1 w 3420"/>
                <a:gd name="T25" fmla="*/ 1 h 2160"/>
                <a:gd name="T26" fmla="*/ 1 w 3420"/>
                <a:gd name="T27" fmla="*/ 1 h 2160"/>
                <a:gd name="T28" fmla="*/ 1 w 3420"/>
                <a:gd name="T29" fmla="*/ 1 h 2160"/>
                <a:gd name="T30" fmla="*/ 1 w 3420"/>
                <a:gd name="T31" fmla="*/ 1 h 2160"/>
                <a:gd name="T32" fmla="*/ 1 w 3420"/>
                <a:gd name="T33" fmla="*/ 1 h 2160"/>
                <a:gd name="T34" fmla="*/ 1 w 3420"/>
                <a:gd name="T35" fmla="*/ 1 h 2160"/>
                <a:gd name="T36" fmla="*/ 1 w 3420"/>
                <a:gd name="T37" fmla="*/ 1 h 2160"/>
                <a:gd name="T38" fmla="*/ 1 w 3420"/>
                <a:gd name="T39" fmla="*/ 1 h 2160"/>
                <a:gd name="T40" fmla="*/ 1 w 3420"/>
                <a:gd name="T41" fmla="*/ 1 h 2160"/>
                <a:gd name="T42" fmla="*/ 1 w 3420"/>
                <a:gd name="T43" fmla="*/ 1 h 2160"/>
                <a:gd name="T44" fmla="*/ 1 w 3420"/>
                <a:gd name="T45" fmla="*/ 1 h 2160"/>
                <a:gd name="T46" fmla="*/ 1 w 3420"/>
                <a:gd name="T47" fmla="*/ 0 h 2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20"/>
                <a:gd name="T73" fmla="*/ 0 h 2160"/>
                <a:gd name="T74" fmla="*/ 3420 w 3420"/>
                <a:gd name="T75" fmla="*/ 2160 h 2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20" h="2160">
                  <a:moveTo>
                    <a:pt x="0" y="2160"/>
                  </a:moveTo>
                  <a:cubicBezTo>
                    <a:pt x="298" y="2151"/>
                    <a:pt x="589" y="2142"/>
                    <a:pt x="885" y="2115"/>
                  </a:cubicBezTo>
                  <a:cubicBezTo>
                    <a:pt x="1035" y="2077"/>
                    <a:pt x="1184" y="2029"/>
                    <a:pt x="1335" y="1995"/>
                  </a:cubicBezTo>
                  <a:cubicBezTo>
                    <a:pt x="1413" y="1978"/>
                    <a:pt x="1484" y="1960"/>
                    <a:pt x="1560" y="1935"/>
                  </a:cubicBezTo>
                  <a:cubicBezTo>
                    <a:pt x="1590" y="1925"/>
                    <a:pt x="1624" y="1923"/>
                    <a:pt x="1650" y="1905"/>
                  </a:cubicBezTo>
                  <a:cubicBezTo>
                    <a:pt x="1730" y="1851"/>
                    <a:pt x="1783" y="1831"/>
                    <a:pt x="1875" y="1800"/>
                  </a:cubicBezTo>
                  <a:cubicBezTo>
                    <a:pt x="1892" y="1794"/>
                    <a:pt x="1904" y="1777"/>
                    <a:pt x="1920" y="1770"/>
                  </a:cubicBezTo>
                  <a:cubicBezTo>
                    <a:pt x="1949" y="1757"/>
                    <a:pt x="1980" y="1750"/>
                    <a:pt x="2010" y="1740"/>
                  </a:cubicBezTo>
                  <a:cubicBezTo>
                    <a:pt x="2084" y="1715"/>
                    <a:pt x="2132" y="1650"/>
                    <a:pt x="2190" y="1605"/>
                  </a:cubicBezTo>
                  <a:cubicBezTo>
                    <a:pt x="2218" y="1583"/>
                    <a:pt x="2255" y="1570"/>
                    <a:pt x="2280" y="1545"/>
                  </a:cubicBezTo>
                  <a:cubicBezTo>
                    <a:pt x="2321" y="1504"/>
                    <a:pt x="2321" y="1498"/>
                    <a:pt x="2370" y="1470"/>
                  </a:cubicBezTo>
                  <a:cubicBezTo>
                    <a:pt x="2389" y="1459"/>
                    <a:pt x="2413" y="1454"/>
                    <a:pt x="2430" y="1440"/>
                  </a:cubicBezTo>
                  <a:cubicBezTo>
                    <a:pt x="2463" y="1413"/>
                    <a:pt x="2485" y="1374"/>
                    <a:pt x="2520" y="1350"/>
                  </a:cubicBezTo>
                  <a:cubicBezTo>
                    <a:pt x="2535" y="1340"/>
                    <a:pt x="2550" y="1330"/>
                    <a:pt x="2565" y="1320"/>
                  </a:cubicBezTo>
                  <a:cubicBezTo>
                    <a:pt x="2605" y="1259"/>
                    <a:pt x="2669" y="1211"/>
                    <a:pt x="2730" y="1170"/>
                  </a:cubicBezTo>
                  <a:cubicBezTo>
                    <a:pt x="2764" y="1069"/>
                    <a:pt x="2717" y="1179"/>
                    <a:pt x="2790" y="1095"/>
                  </a:cubicBezTo>
                  <a:cubicBezTo>
                    <a:pt x="2848" y="1028"/>
                    <a:pt x="2855" y="977"/>
                    <a:pt x="2925" y="930"/>
                  </a:cubicBezTo>
                  <a:cubicBezTo>
                    <a:pt x="2947" y="863"/>
                    <a:pt x="3005" y="810"/>
                    <a:pt x="3045" y="750"/>
                  </a:cubicBezTo>
                  <a:cubicBezTo>
                    <a:pt x="3067" y="716"/>
                    <a:pt x="3082" y="678"/>
                    <a:pt x="3105" y="645"/>
                  </a:cubicBezTo>
                  <a:cubicBezTo>
                    <a:pt x="3178" y="542"/>
                    <a:pt x="3125" y="656"/>
                    <a:pt x="3180" y="555"/>
                  </a:cubicBezTo>
                  <a:cubicBezTo>
                    <a:pt x="3229" y="466"/>
                    <a:pt x="3244" y="421"/>
                    <a:pt x="3270" y="330"/>
                  </a:cubicBezTo>
                  <a:cubicBezTo>
                    <a:pt x="3289" y="263"/>
                    <a:pt x="3323" y="201"/>
                    <a:pt x="3345" y="135"/>
                  </a:cubicBezTo>
                  <a:cubicBezTo>
                    <a:pt x="3356" y="101"/>
                    <a:pt x="3394" y="79"/>
                    <a:pt x="3405" y="45"/>
                  </a:cubicBezTo>
                  <a:cubicBezTo>
                    <a:pt x="3410" y="30"/>
                    <a:pt x="3420" y="0"/>
                    <a:pt x="3420" y="0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166" y="1959"/>
              <a:ext cx="2045" cy="10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5" y="60"/>
                </a:cxn>
                <a:cxn ang="0">
                  <a:pos x="525" y="180"/>
                </a:cxn>
                <a:cxn ang="0">
                  <a:pos x="570" y="210"/>
                </a:cxn>
                <a:cxn ang="0">
                  <a:pos x="660" y="240"/>
                </a:cxn>
                <a:cxn ang="0">
                  <a:pos x="840" y="330"/>
                </a:cxn>
                <a:cxn ang="0">
                  <a:pos x="1020" y="420"/>
                </a:cxn>
                <a:cxn ang="0">
                  <a:pos x="1065" y="450"/>
                </a:cxn>
                <a:cxn ang="0">
                  <a:pos x="1155" y="480"/>
                </a:cxn>
                <a:cxn ang="0">
                  <a:pos x="1275" y="540"/>
                </a:cxn>
                <a:cxn ang="0">
                  <a:pos x="1605" y="720"/>
                </a:cxn>
                <a:cxn ang="0">
                  <a:pos x="1710" y="780"/>
                </a:cxn>
                <a:cxn ang="0">
                  <a:pos x="1815" y="840"/>
                </a:cxn>
                <a:cxn ang="0">
                  <a:pos x="2040" y="945"/>
                </a:cxn>
                <a:cxn ang="0">
                  <a:pos x="2130" y="1005"/>
                </a:cxn>
                <a:cxn ang="0">
                  <a:pos x="2190" y="1020"/>
                </a:cxn>
                <a:cxn ang="0">
                  <a:pos x="2355" y="1080"/>
                </a:cxn>
                <a:cxn ang="0">
                  <a:pos x="2550" y="1155"/>
                </a:cxn>
                <a:cxn ang="0">
                  <a:pos x="2925" y="1245"/>
                </a:cxn>
                <a:cxn ang="0">
                  <a:pos x="3285" y="1320"/>
                </a:cxn>
                <a:cxn ang="0">
                  <a:pos x="3555" y="1380"/>
                </a:cxn>
              </a:cxnLst>
              <a:rect l="0" t="0" r="r" b="b"/>
              <a:pathLst>
                <a:path w="3555" h="1380">
                  <a:moveTo>
                    <a:pt x="0" y="0"/>
                  </a:moveTo>
                  <a:cubicBezTo>
                    <a:pt x="69" y="9"/>
                    <a:pt x="193" y="18"/>
                    <a:pt x="255" y="60"/>
                  </a:cubicBezTo>
                  <a:cubicBezTo>
                    <a:pt x="314" y="99"/>
                    <a:pt x="456" y="157"/>
                    <a:pt x="525" y="180"/>
                  </a:cubicBezTo>
                  <a:cubicBezTo>
                    <a:pt x="542" y="186"/>
                    <a:pt x="554" y="203"/>
                    <a:pt x="570" y="210"/>
                  </a:cubicBezTo>
                  <a:cubicBezTo>
                    <a:pt x="599" y="223"/>
                    <a:pt x="634" y="222"/>
                    <a:pt x="660" y="240"/>
                  </a:cubicBezTo>
                  <a:cubicBezTo>
                    <a:pt x="717" y="278"/>
                    <a:pt x="780" y="300"/>
                    <a:pt x="840" y="330"/>
                  </a:cubicBezTo>
                  <a:cubicBezTo>
                    <a:pt x="900" y="360"/>
                    <a:pt x="960" y="390"/>
                    <a:pt x="1020" y="420"/>
                  </a:cubicBezTo>
                  <a:cubicBezTo>
                    <a:pt x="1036" y="428"/>
                    <a:pt x="1049" y="443"/>
                    <a:pt x="1065" y="450"/>
                  </a:cubicBezTo>
                  <a:cubicBezTo>
                    <a:pt x="1094" y="463"/>
                    <a:pt x="1127" y="466"/>
                    <a:pt x="1155" y="480"/>
                  </a:cubicBezTo>
                  <a:cubicBezTo>
                    <a:pt x="1195" y="500"/>
                    <a:pt x="1235" y="520"/>
                    <a:pt x="1275" y="540"/>
                  </a:cubicBezTo>
                  <a:cubicBezTo>
                    <a:pt x="1386" y="596"/>
                    <a:pt x="1483" y="689"/>
                    <a:pt x="1605" y="720"/>
                  </a:cubicBezTo>
                  <a:cubicBezTo>
                    <a:pt x="1639" y="742"/>
                    <a:pt x="1677" y="757"/>
                    <a:pt x="1710" y="780"/>
                  </a:cubicBezTo>
                  <a:cubicBezTo>
                    <a:pt x="1806" y="849"/>
                    <a:pt x="1699" y="811"/>
                    <a:pt x="1815" y="840"/>
                  </a:cubicBezTo>
                  <a:cubicBezTo>
                    <a:pt x="1895" y="894"/>
                    <a:pt x="1948" y="914"/>
                    <a:pt x="2040" y="945"/>
                  </a:cubicBezTo>
                  <a:cubicBezTo>
                    <a:pt x="2074" y="956"/>
                    <a:pt x="2100" y="985"/>
                    <a:pt x="2130" y="1005"/>
                  </a:cubicBezTo>
                  <a:cubicBezTo>
                    <a:pt x="2147" y="1016"/>
                    <a:pt x="2170" y="1014"/>
                    <a:pt x="2190" y="1020"/>
                  </a:cubicBezTo>
                  <a:cubicBezTo>
                    <a:pt x="2248" y="1037"/>
                    <a:pt x="2296" y="1065"/>
                    <a:pt x="2355" y="1080"/>
                  </a:cubicBezTo>
                  <a:cubicBezTo>
                    <a:pt x="2415" y="1120"/>
                    <a:pt x="2481" y="1132"/>
                    <a:pt x="2550" y="1155"/>
                  </a:cubicBezTo>
                  <a:cubicBezTo>
                    <a:pt x="2675" y="1197"/>
                    <a:pt x="2793" y="1230"/>
                    <a:pt x="2925" y="1245"/>
                  </a:cubicBezTo>
                  <a:cubicBezTo>
                    <a:pt x="3040" y="1283"/>
                    <a:pt x="3166" y="1296"/>
                    <a:pt x="3285" y="1320"/>
                  </a:cubicBezTo>
                  <a:cubicBezTo>
                    <a:pt x="3376" y="1338"/>
                    <a:pt x="3461" y="1380"/>
                    <a:pt x="3555" y="1380"/>
                  </a:cubicBezTo>
                </a:path>
              </a:pathLst>
            </a:cu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828" y="1230"/>
              <a:ext cx="404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>
                  <a:solidFill>
                    <a:srgbClr val="51866E"/>
                  </a:solidFill>
                  <a:sym typeface="Wingdings" panose="05000000000000000000" pitchFamily="2" charset="2"/>
                </a:rPr>
                <a:t>bug</a:t>
              </a:r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数量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232" y="3309"/>
              <a:ext cx="925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测试工作量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474" y="2931"/>
              <a:ext cx="572" cy="23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just">
                <a:defRPr/>
              </a:pPr>
              <a:r>
                <a:rPr lang="zh-CN" altLang="en-US" b="1">
                  <a:solidFill>
                    <a:srgbClr val="51866E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测试中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286" y="2931"/>
              <a:ext cx="540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测试后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105" y="1706"/>
              <a:ext cx="93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测试费用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519" y="2115"/>
              <a:ext cx="97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遗漏缺陷数目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925" y="2160"/>
              <a:ext cx="943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优化测试量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3342" y="2393"/>
              <a:ext cx="0" cy="25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18BB720-BBDD-4237-BF57-E3FF378C8E66}" type="slidenum">
              <a:rPr lang="en-US" altLang="zh-CN" sz="900"/>
              <a:t>24</a:t>
            </a:fld>
            <a:endParaRPr lang="en-US" altLang="zh-CN" sz="9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8181340" cy="3201035"/>
          </a:xfrm>
        </p:spPr>
        <p:txBody>
          <a:bodyPr/>
          <a:lstStyle/>
          <a:p>
            <a:pPr eaLnBrk="1" hangingPunct="1"/>
            <a:r>
              <a:rPr lang="zh-CN" sz="2400" b="1" smtClean="0"/>
              <a:t>软件测试</a:t>
            </a:r>
            <a:r>
              <a:rPr lang="zh-CN" altLang="en-US" sz="2400" b="1" smtClean="0"/>
              <a:t>工作</a:t>
            </a:r>
            <a:r>
              <a:rPr lang="zh-CN" sz="2400" b="1" smtClean="0"/>
              <a:t>的认识误区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如果我们有良好的设计和高水平的程序员，就不需要测试了</a:t>
            </a:r>
            <a:endParaRPr lang="zh-CN" sz="220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软件测试并不创造任何代码和产品，我们可以不需要测试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测试等于调试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软件需求规格说明应详细地包含所有用户需求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软件测试可以提高软件质量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测试是没有技术含量的</a:t>
            </a:r>
            <a:endParaRPr lang="en-US" altLang="zh-CN" sz="22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软件测试是没有前途的工作，只有程序员才是软件高手</a:t>
            </a:r>
            <a:endParaRPr lang="zh-CN" sz="22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E16BDF-0C47-40B6-B27C-A6DA1DBEA401}" type="slidenum">
              <a:rPr lang="en-US" altLang="zh-CN" sz="900"/>
              <a:t>25</a:t>
            </a:fld>
            <a:endParaRPr lang="en-US" altLang="zh-CN" sz="9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dirty="0" smtClean="0"/>
              <a:t>软件测试</a:t>
            </a:r>
            <a:r>
              <a:rPr lang="zh-CN" altLang="en-US" sz="2600" b="1" dirty="0" smtClean="0"/>
              <a:t>人员具备的素质</a:t>
            </a:r>
            <a:endParaRPr lang="en-US" altLang="zh-CN" sz="2600" b="1" dirty="0" smtClean="0"/>
          </a:p>
          <a:p>
            <a:pPr lvl="1" eaLnBrk="1" hangingPunct="1"/>
            <a:r>
              <a:rPr lang="zh-CN" altLang="en-US" sz="2400" b="1" dirty="0" smtClean="0"/>
              <a:t>对软件测试工作有正确的认识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具有很强的沟通能力、外交能力和移情能力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掌握比较全面的技术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测试中要做到“五心”（专心、细心、耐心、责任心和自信心）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要有很强的记忆力，怀疑精神和洞察力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具有探索、创新和挑战精神，努力追求完美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5CD68FB-1460-4281-B135-A93CB3201811}" type="slidenum">
              <a:rPr lang="en-US" altLang="zh-CN" sz="900"/>
              <a:t>26</a:t>
            </a:fld>
            <a:endParaRPr lang="en-US" altLang="zh-CN" sz="9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8228965" cy="3201035"/>
          </a:xfrm>
        </p:spPr>
        <p:txBody>
          <a:bodyPr/>
          <a:lstStyle/>
          <a:p>
            <a:pPr eaLnBrk="1" hangingPunct="1"/>
            <a:r>
              <a:rPr lang="zh-CN" sz="2550" b="1" dirty="0" smtClean="0"/>
              <a:t>软件测试</a:t>
            </a:r>
            <a:r>
              <a:rPr lang="zh-CN" altLang="en-US" sz="2550" b="1" dirty="0" smtClean="0"/>
              <a:t>分类</a:t>
            </a:r>
            <a:endParaRPr lang="en-US" altLang="zh-CN" sz="2550" b="1" dirty="0" smtClean="0"/>
          </a:p>
          <a:p>
            <a:pPr lvl="1" eaLnBrk="1" hangingPunct="1"/>
            <a:r>
              <a:rPr lang="zh-CN" altLang="en-US" sz="2400" b="1" dirty="0" smtClean="0"/>
              <a:t>从是否运行被测程序：静态测试和动态测试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从是否关心内部结构：黑盒测试，白盒测试，灰盒测试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从软件开发的过程的角度：单元测试，集成测试，系统测试，验收测试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从执行时是否需要人工干预：人工测试和自动化测试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从测试实施组织的角度划分：开发方测试，用户测试，第三方测试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B324DD2-C36E-4E09-8F66-56875CC26CD4}" type="slidenum">
              <a:rPr lang="en-US" altLang="zh-CN" sz="900"/>
              <a:t>27</a:t>
            </a:fld>
            <a:endParaRPr lang="en-US" altLang="zh-CN" sz="900"/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67055" y="1314450"/>
            <a:ext cx="4008755" cy="3201035"/>
          </a:xfrm>
        </p:spPr>
        <p:txBody>
          <a:bodyPr/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代计算机，由庞大而昂贵的真空管组成，计算机运行产生的光和热，吸引了一只小虫子钻进真空管里，导致整个计算机无法工作，找到并取出后，恢复工作，</a:t>
            </a:r>
            <a:r>
              <a:rPr lang="en-US" altLang="zh-CN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这个词就流传下来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pic>
        <p:nvPicPr>
          <p:cNvPr id="1026" name="Picture 2" descr="C:\Users\pc\Desktop\ti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5545" y="1242439"/>
            <a:ext cx="4306053" cy="33181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zh-CN" altLang="en-US" b="1" dirty="0"/>
              <a:t>狮子王游戏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千年虫问题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英特尔奔腾浮点除法缺陷</a:t>
            </a:r>
            <a:r>
              <a:rPr lang="en-US" altLang="zh-CN" b="1" dirty="0"/>
              <a:t>(4195835/3145727)</a:t>
            </a:r>
          </a:p>
          <a:p>
            <a:pPr marL="471170" lvl="1" indent="0" eaLnBrk="1" hangingPunct="1">
              <a:buNone/>
            </a:pPr>
            <a:r>
              <a:rPr lang="en-US" altLang="zh-CN" b="1" dirty="0"/>
              <a:t>*3145727-4195835</a:t>
            </a:r>
          </a:p>
          <a:p>
            <a:pPr lvl="1" eaLnBrk="1" hangingPunct="1">
              <a:defRPr/>
            </a:pPr>
            <a:r>
              <a:rPr lang="zh-CN" altLang="en-US" b="1" dirty="0"/>
              <a:t>美国爱国者导弹系统</a:t>
            </a:r>
            <a:endParaRPr lang="en-US" altLang="zh-CN" b="1" dirty="0"/>
          </a:p>
          <a:p>
            <a:pPr lvl="1" eaLnBrk="1" hangingPunct="1"/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05" y="2406650"/>
            <a:ext cx="3712210" cy="2694940"/>
          </a:xfrm>
          <a:prstGeom prst="rect">
            <a:avLst/>
          </a:prstGeom>
        </p:spPr>
      </p:pic>
      <p:sp>
        <p:nvSpPr>
          <p:cNvPr id="6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7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50" y="307340"/>
            <a:ext cx="2230120" cy="2099310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sz="2100" b="1" dirty="0"/>
              <a:t>2007</a:t>
            </a:r>
            <a:r>
              <a:rPr lang="zh-CN" altLang="en-US" sz="2100" b="1" dirty="0"/>
              <a:t>年</a:t>
            </a:r>
            <a:r>
              <a:rPr lang="en-US" altLang="zh-CN" sz="2100" b="1" dirty="0"/>
              <a:t>2</a:t>
            </a:r>
            <a:r>
              <a:rPr lang="zh-CN" altLang="en-US" sz="2100" b="1" dirty="0"/>
              <a:t>月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日，美国空军第四代</a:t>
            </a:r>
            <a:r>
              <a:rPr lang="en-US" altLang="zh-CN" sz="2100" b="1" dirty="0"/>
              <a:t>F22</a:t>
            </a:r>
            <a:r>
              <a:rPr lang="zh-CN" altLang="en-US" sz="2100" b="1" dirty="0"/>
              <a:t>型“猛禽” 按计划转场飞往日本嘉手纳空军基地，途中将飞越国际日期变更线，即要从今天飞往明天，在飞越变更线后，猛禽机载系统仍显示的是今天和卫星导航系统显示的明天无法同步，燃料分系统、导航、部分通讯系统完全失灵，飞行员进行了多次努力也未能重启这些系统，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架猛禽被迫返航</a:t>
            </a:r>
          </a:p>
        </p:txBody>
      </p:sp>
      <p:sp>
        <p:nvSpPr>
          <p:cNvPr id="4" name="AutoShape 2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5" name="AutoShape 4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10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110" y="2953385"/>
            <a:ext cx="4032250" cy="2113915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0A86A17-863A-4D6A-A5B2-61566E18DE9B}" type="slidenum">
              <a:rPr lang="en-US" altLang="zh-CN" sz="900"/>
              <a:t>3</a:t>
            </a:fld>
            <a:endParaRPr lang="en-US" altLang="zh-CN" sz="9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/>
              <a:t>本章重点</a:t>
            </a:r>
          </a:p>
          <a:p>
            <a:pPr lvl="1" eaLnBrk="1" hangingPunct="1"/>
            <a:r>
              <a:rPr lang="zh-CN" sz="2325" b="1" smtClean="0"/>
              <a:t>什么是软件测试</a:t>
            </a:r>
          </a:p>
          <a:p>
            <a:pPr lvl="1" eaLnBrk="1" hangingPunct="1"/>
            <a:r>
              <a:rPr lang="zh-CN" sz="2325" b="1" smtClean="0"/>
              <a:t>什么是软件缺陷</a:t>
            </a:r>
          </a:p>
          <a:p>
            <a:pPr lvl="1" eaLnBrk="1" hangingPunct="1"/>
            <a:r>
              <a:rPr lang="zh-CN" sz="2325" b="1" smtClean="0"/>
              <a:t>什么是测试用例</a:t>
            </a:r>
          </a:p>
          <a:p>
            <a:pPr lvl="1" eaLnBrk="1" hangingPunct="1"/>
            <a:r>
              <a:rPr lang="zh-CN" sz="2325" b="1" smtClean="0"/>
              <a:t>什么是自动化测试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30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sz="2600" dirty="0">
                <a:sym typeface="+mn-ea"/>
              </a:rPr>
              <a:t>微软操作系统自带记事本问题</a:t>
            </a:r>
            <a:endParaRPr lang="zh-CN" sz="2400" b="1" smtClean="0"/>
          </a:p>
          <a:p>
            <a:pPr lvl="1" eaLnBrk="1" hangingPunct="1"/>
            <a:r>
              <a:rPr lang="zh-CN" altLang="en-US" sz="2400" dirty="0">
                <a:sym typeface="+mn-ea"/>
              </a:rPr>
              <a:t>自己打开记事本，在上面输入“联通”，保存，关闭，再打开</a:t>
            </a:r>
            <a:endParaRPr lang="zh-CN" sz="2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31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600" b="1" dirty="0" smtClean="0"/>
              <a:t>软件缺陷的定义</a:t>
            </a:r>
            <a:r>
              <a:rPr lang="en-US" altLang="zh-CN" sz="260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600" b="1" dirty="0" smtClean="0"/>
              <a:t>Ron Patton</a:t>
            </a:r>
            <a:endParaRPr lang="zh-CN" sz="2400" b="1" dirty="0" smtClean="0"/>
          </a:p>
          <a:p>
            <a:pPr lvl="1" eaLnBrk="1" hangingPunct="1"/>
            <a:r>
              <a:rPr lang="zh-CN" sz="2400" b="1" dirty="0" smtClean="0"/>
              <a:t>软件未达到需求规格说明书中指明的功能</a:t>
            </a:r>
          </a:p>
          <a:p>
            <a:pPr lvl="1" eaLnBrk="1" hangingPunct="1"/>
            <a:r>
              <a:rPr lang="zh-CN" sz="2400" b="1" dirty="0" smtClean="0"/>
              <a:t>软件出现了需求规格说明书中指明不</a:t>
            </a:r>
            <a:r>
              <a:rPr lang="zh-CN" altLang="en-US" sz="2400" dirty="0"/>
              <a:t>应</a:t>
            </a:r>
            <a:r>
              <a:rPr lang="zh-CN" sz="2400" b="1" dirty="0" smtClean="0"/>
              <a:t>出现的错误</a:t>
            </a:r>
          </a:p>
          <a:p>
            <a:pPr lvl="1" eaLnBrk="1" hangingPunct="1"/>
            <a:r>
              <a:rPr lang="zh-CN" sz="2400" b="1" dirty="0" smtClean="0"/>
              <a:t>软件功能超出需求规格说明书中指明的范围</a:t>
            </a:r>
          </a:p>
          <a:p>
            <a:pPr lvl="1" eaLnBrk="1" hangingPunct="1"/>
            <a:r>
              <a:rPr lang="zh-CN" sz="2400" b="1" dirty="0" smtClean="0"/>
              <a:t>软件未达到需求规格说明书中虽未指出但应达到的目标</a:t>
            </a:r>
          </a:p>
          <a:p>
            <a:pPr lvl="1" eaLnBrk="1" hangingPunct="1"/>
            <a:r>
              <a:rPr lang="zh-CN" sz="2400" dirty="0" smtClean="0">
                <a:sym typeface="+mn-ea"/>
              </a:rPr>
              <a:t>软件测试员认为软件难以理解、不易使用、运行速度缓慢，或者最终用户认为不好</a:t>
            </a:r>
            <a:endParaRPr lang="zh-CN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FA5F0F8-9E9E-4A90-9209-1356D9738833}" type="slidenum">
              <a:rPr lang="en-US" altLang="zh-CN" sz="900"/>
              <a:t>32</a:t>
            </a:fld>
            <a:endParaRPr lang="en-US" altLang="zh-CN" sz="9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600" b="1" dirty="0" smtClean="0"/>
              <a:t>因此，软件测试员的主要任务是</a:t>
            </a:r>
          </a:p>
          <a:p>
            <a:pPr lvl="1" eaLnBrk="1" hangingPunct="1"/>
            <a:r>
              <a:rPr lang="zh-CN" sz="2200" b="1" dirty="0" smtClean="0"/>
              <a:t>根据用户的意见和反馈执行测试</a:t>
            </a:r>
          </a:p>
          <a:p>
            <a:pPr lvl="1" eaLnBrk="1" hangingPunct="1"/>
            <a:r>
              <a:rPr lang="zh-CN" sz="2200" b="1" dirty="0" smtClean="0"/>
              <a:t>依据</a:t>
            </a:r>
            <a:r>
              <a:rPr lang="en-US" altLang="zh-CN" sz="2200" b="1" dirty="0" smtClean="0"/>
              <a:t>SRS</a:t>
            </a:r>
            <a:r>
              <a:rPr lang="zh-CN" sz="2200" b="1" dirty="0" smtClean="0"/>
              <a:t>，针对系统在</a:t>
            </a:r>
            <a:r>
              <a:rPr lang="zh-CN" sz="2200" b="1" dirty="0" smtClean="0">
                <a:solidFill>
                  <a:srgbClr val="FF0000"/>
                </a:solidFill>
              </a:rPr>
              <a:t>有效输入</a:t>
            </a:r>
            <a:r>
              <a:rPr lang="zh-CN" sz="2200" b="1" dirty="0" smtClean="0"/>
              <a:t>及有效操作下的正常功能进行测试</a:t>
            </a:r>
          </a:p>
          <a:p>
            <a:pPr lvl="1" eaLnBrk="1" hangingPunct="1"/>
            <a:r>
              <a:rPr lang="zh-CN" sz="2200" b="1" dirty="0" smtClean="0"/>
              <a:t>依据</a:t>
            </a:r>
            <a:r>
              <a:rPr lang="en-US" altLang="zh-CN" sz="2200" b="1" dirty="0" smtClean="0"/>
              <a:t>SRS</a:t>
            </a:r>
            <a:r>
              <a:rPr lang="zh-CN" sz="2200" b="1" dirty="0" smtClean="0"/>
              <a:t>或个人经验，针对系统在</a:t>
            </a:r>
            <a:r>
              <a:rPr lang="zh-CN" sz="2200" b="1" dirty="0" smtClean="0">
                <a:solidFill>
                  <a:srgbClr val="FF0000"/>
                </a:solidFill>
              </a:rPr>
              <a:t>无效输入</a:t>
            </a:r>
            <a:r>
              <a:rPr lang="zh-CN" sz="2200" b="1" dirty="0" smtClean="0"/>
              <a:t>或无效操作下的软件容错能力进行测试</a:t>
            </a:r>
          </a:p>
          <a:p>
            <a:pPr lvl="1" eaLnBrk="1" hangingPunct="1"/>
            <a:r>
              <a:rPr lang="zh-CN" sz="2200" b="1" dirty="0" smtClean="0"/>
              <a:t>开发人员应遵循良好的开发习惯，与用户和项目组成员及时沟通，避免植入无依据的软件缺陷</a:t>
            </a:r>
          </a:p>
          <a:p>
            <a:pPr lvl="1" eaLnBrk="1" hangingPunct="1"/>
            <a:r>
              <a:rPr lang="zh-CN" sz="2200" b="1" dirty="0" smtClean="0"/>
              <a:t>需求分析阶段强调测试专家的介入，从测试的视角完善需求规格说明，提高系统的外部环境容错能力</a:t>
            </a:r>
            <a:endParaRPr lang="zh-CN" sz="2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39483A8-589C-42A0-833B-32FEB95C1302}" type="slidenum">
              <a:rPr lang="en-US" altLang="zh-CN" sz="900"/>
              <a:t>33</a:t>
            </a:fld>
            <a:endParaRPr lang="en-US" altLang="zh-CN" sz="9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捉虫实践二：虫子捉完了吗？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D2AE088-9541-4C5D-9F1B-90B8FDA47E0F}" type="slidenum">
              <a:rPr lang="en-US" altLang="zh-CN" sz="900"/>
              <a:t>34</a:t>
            </a:fld>
            <a:endParaRPr lang="en-US" altLang="zh-CN" sz="9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描述</a:t>
            </a:r>
            <a:endParaRPr lang="zh-CN" sz="2550" b="1" smtClean="0"/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313815"/>
            <a:ext cx="7249795" cy="353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88A2855-1385-4EFC-8133-E02B269A3636}" type="slidenum">
              <a:rPr lang="en-US" altLang="zh-CN" sz="900"/>
              <a:t>35</a:t>
            </a:fld>
            <a:endParaRPr lang="en-US" altLang="zh-CN" sz="9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38810" y="1314450"/>
            <a:ext cx="7859395" cy="3201035"/>
          </a:xfrm>
        </p:spPr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zh-CN" sz="2550" b="1" smtClean="0"/>
          </a:p>
        </p:txBody>
      </p:sp>
      <p:pic>
        <p:nvPicPr>
          <p:cNvPr id="36870" name="Picture 2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55" y="1314450"/>
            <a:ext cx="6765290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93DB24-74DD-4F5F-87AB-BCDF19315DFD}" type="slidenum">
              <a:rPr lang="en-US" altLang="zh-CN" sz="900"/>
              <a:t>36</a:t>
            </a:fld>
            <a:endParaRPr lang="en-US" altLang="zh-CN" sz="9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测试改进体现在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针对需求进行明确和细化，在每个测试中有明确的操作步骤和输入数据，测试是可以对应实际进行执行的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对照系统的需求规格说明来设计测试，至少可以满足测试是对应功能点进行覆盖的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AD2C99-326D-4ABD-96C8-65F2DB019385}" type="slidenum">
              <a:rPr lang="en-US" altLang="zh-CN" sz="900"/>
              <a:t>37</a:t>
            </a:fld>
            <a:endParaRPr lang="en-US" altLang="zh-CN" sz="9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测试分析：虫子捉完了吗？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还应注意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测试的完整性和有效性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代码的测试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测试应进一步引入针对性更强的测试方法，以提高测试效率，降低测试风险；测试必须通过一种支持管理的方式进行记录，保证通过测试发现的缺陷能得到及时修复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AE8EB1E-BCB8-448B-B49B-DD70AC27418A}" type="slidenum">
              <a:rPr lang="en-US" altLang="zh-CN" sz="900"/>
              <a:t>38</a:t>
            </a:fld>
            <a:endParaRPr lang="en-US" altLang="zh-CN" sz="9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7966710" cy="3370580"/>
          </a:xfrm>
        </p:spPr>
        <p:txBody>
          <a:bodyPr/>
          <a:lstStyle/>
          <a:p>
            <a:pPr algn="just" eaLnBrk="1" hangingPunct="1"/>
            <a:r>
              <a:rPr lang="zh-CN" sz="2550" b="1" smtClean="0"/>
              <a:t>缺陷的来源及代价</a:t>
            </a:r>
            <a:endParaRPr lang="zh-CN" smtClean="0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142400" y="1804360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  <p:graphicFrame>
        <p:nvGraphicFramePr>
          <p:cNvPr id="39943" name="Object 5"/>
          <p:cNvGraphicFramePr>
            <a:graphicFrameLocks noChangeAspect="1"/>
          </p:cNvGraphicFramePr>
          <p:nvPr/>
        </p:nvGraphicFramePr>
        <p:xfrm>
          <a:off x="684530" y="1644015"/>
          <a:ext cx="7914640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0" r:id="rId4" imgW="5612130" imgH="1936115" progId="Visio.Drawing.11">
                  <p:embed/>
                </p:oleObj>
              </mc:Choice>
              <mc:Fallback>
                <p:oleObj r:id="rId4" imgW="5612130" imgH="193611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530" y="1644015"/>
                        <a:ext cx="7914640" cy="294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EDC52E9-00BB-481D-967B-BCED0AA4A5EA}" type="slidenum">
              <a:rPr lang="en-US" altLang="zh-CN" sz="900"/>
              <a:t>39</a:t>
            </a:fld>
            <a:endParaRPr lang="en-US" altLang="zh-CN" sz="9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测试用例的定义</a:t>
            </a:r>
            <a:r>
              <a:rPr lang="en-US" altLang="zh-CN" sz="2550" b="1" smtClean="0">
                <a:latin typeface="Arial" panose="020B0604020202020204" pitchFamily="34" charset="0"/>
              </a:rPr>
              <a:t>——</a:t>
            </a:r>
            <a:r>
              <a:rPr lang="en-US" altLang="zh-CN" sz="2550" b="1" smtClean="0"/>
              <a:t>IEEE1990</a:t>
            </a:r>
          </a:p>
          <a:p>
            <a:pPr lvl="1" eaLnBrk="1" hangingPunct="1"/>
            <a:r>
              <a:rPr lang="zh-CN" sz="2325" b="1" smtClean="0"/>
              <a:t>是一组测试输入、执行条件和预期结果，目的是要满足一个特定的目标。</a:t>
            </a:r>
          </a:p>
          <a:p>
            <a:pPr lvl="1" eaLnBrk="1" hangingPunct="1"/>
            <a:r>
              <a:rPr lang="zh-CN" sz="2325" b="1" smtClean="0"/>
              <a:t>比如：执行一条特定的程序路径或检验是否符合一个特定的需求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714B134-2645-459E-878F-5E566D34F88B}" type="slidenum">
              <a:rPr lang="en-US" altLang="zh-CN" sz="900"/>
              <a:t>4</a:t>
            </a:fld>
            <a:endParaRPr lang="en-US" altLang="zh-CN" sz="90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1.1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引子：猎人打鸟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来回答一个问题：如果树上有</a:t>
            </a:r>
            <a:r>
              <a:rPr lang="en-US" altLang="zh-CN" sz="2550" b="1" smtClean="0"/>
              <a:t>10</a:t>
            </a:r>
            <a:r>
              <a:rPr lang="zh-CN" sz="2550" b="1" smtClean="0"/>
              <a:t>只鸟，开枪打死</a:t>
            </a:r>
            <a:r>
              <a:rPr lang="en-US" altLang="zh-CN" sz="2550" b="1" smtClean="0"/>
              <a:t>1</a:t>
            </a:r>
            <a:r>
              <a:rPr lang="zh-CN" sz="2550" b="1" smtClean="0"/>
              <a:t>只，还剩几只？</a:t>
            </a:r>
            <a:endParaRPr lang="en-US" sz="2550" b="1" smtClean="0"/>
          </a:p>
          <a:p>
            <a:pPr algn="just" eaLnBrk="1" hangingPunct="1"/>
            <a:r>
              <a:rPr lang="en-US" altLang="zh-CN" sz="2550" b="1" smtClean="0"/>
              <a:t>…</a:t>
            </a:r>
            <a:endParaRPr lang="zh-CN" altLang="zh-CN" sz="2550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D44D4C6-2BE9-446E-8F21-2D6E1EB2239D}" type="slidenum">
              <a:rPr lang="en-US" altLang="zh-CN" sz="900"/>
              <a:t>40</a:t>
            </a:fld>
            <a:endParaRPr lang="en-US" altLang="zh-CN" sz="90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测试用例的定义</a:t>
            </a:r>
          </a:p>
          <a:p>
            <a:pPr eaLnBrk="1" hangingPunct="1"/>
            <a:r>
              <a:rPr lang="zh-CN" sz="2550" b="1" dirty="0" smtClean="0"/>
              <a:t>测试用例 </a:t>
            </a:r>
            <a:r>
              <a:rPr lang="en-US" altLang="zh-CN" sz="2550" b="1" dirty="0" smtClean="0"/>
              <a:t>= </a:t>
            </a:r>
            <a:r>
              <a:rPr lang="zh-CN" sz="2550" b="1" dirty="0" smtClean="0"/>
              <a:t>输入 </a:t>
            </a:r>
            <a:r>
              <a:rPr lang="en-US" altLang="zh-CN" sz="2550" b="1" dirty="0" smtClean="0"/>
              <a:t>+ </a:t>
            </a:r>
            <a:r>
              <a:rPr lang="zh-CN" altLang="en-US" sz="2550" b="1" dirty="0" smtClean="0"/>
              <a:t>预期</a:t>
            </a:r>
            <a:r>
              <a:rPr lang="zh-CN" sz="2550" b="1" dirty="0" smtClean="0"/>
              <a:t>输出 </a:t>
            </a:r>
            <a:r>
              <a:rPr lang="en-US" altLang="zh-CN" sz="2550" b="1" dirty="0" smtClean="0"/>
              <a:t>+ </a:t>
            </a:r>
            <a:r>
              <a:rPr lang="zh-CN" sz="2550" b="1" dirty="0" smtClean="0"/>
              <a:t>测试环境</a:t>
            </a:r>
            <a:endParaRPr lang="en-US" altLang="zh-CN" sz="2550" b="1" dirty="0" smtClean="0"/>
          </a:p>
          <a:p>
            <a:pPr marL="352425" lvl="1" indent="-352425" eaLnBrk="1" hangingPunct="1">
              <a:buFont typeface="Wingdings" panose="05000000000000000000" pitchFamily="2" charset="2"/>
              <a:buChar char="o"/>
            </a:pPr>
            <a:r>
              <a:rPr lang="zh-CN" altLang="zh-CN" sz="3200" dirty="0"/>
              <a:t>测试</a:t>
            </a:r>
            <a:r>
              <a:rPr lang="zh-CN" altLang="zh-CN" sz="3200" dirty="0" smtClean="0"/>
              <a:t>环境</a:t>
            </a:r>
            <a:r>
              <a:rPr lang="zh-CN" altLang="en-US" sz="3200" dirty="0" smtClean="0"/>
              <a:t>（真实、干净、独立、无毒）</a:t>
            </a:r>
            <a:endParaRPr lang="zh-CN" altLang="zh-CN" sz="3200" dirty="0"/>
          </a:p>
          <a:p>
            <a:pPr lvl="1" eaLnBrk="1" hangingPunct="1"/>
            <a:r>
              <a:rPr lang="zh-CN" altLang="en-US" sz="2800" dirty="0"/>
              <a:t>硬件环境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软件环境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网络环境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历史数据</a:t>
            </a:r>
            <a:endParaRPr lang="zh-CN" altLang="zh-CN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91AA7D2-B010-47F2-9627-3D21F4114373}" type="slidenum">
              <a:rPr lang="en-US" altLang="zh-CN" sz="900"/>
              <a:t>41</a:t>
            </a:fld>
            <a:endParaRPr lang="en-US" altLang="zh-CN" sz="9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测试用例的设计</a:t>
            </a:r>
          </a:p>
          <a:p>
            <a:pPr lvl="1" eaLnBrk="1" hangingPunct="1"/>
            <a:r>
              <a:rPr lang="zh-CN" sz="2325" b="1" dirty="0" smtClean="0"/>
              <a:t>正常数据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错误数据</a:t>
            </a:r>
          </a:p>
          <a:p>
            <a:pPr lvl="1" eaLnBrk="1" hangingPunct="1"/>
            <a:r>
              <a:rPr lang="zh-CN" sz="2325" b="1" dirty="0" smtClean="0"/>
              <a:t>边界数据</a:t>
            </a:r>
            <a:endParaRPr lang="en-US" sz="2325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F53BAA7-C704-43CC-B3D6-DEAB1BEF4F22}" type="slidenum">
              <a:rPr lang="en-US" altLang="zh-CN" sz="900"/>
              <a:t>42</a:t>
            </a:fld>
            <a:endParaRPr lang="en-US" altLang="zh-CN" sz="9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测试用例设计的基本原则</a:t>
            </a:r>
          </a:p>
          <a:p>
            <a:pPr lvl="1" eaLnBrk="1" hangingPunct="1"/>
            <a:r>
              <a:rPr lang="zh-CN" sz="2325" b="1" dirty="0" smtClean="0"/>
              <a:t>数量越少越好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典型性越高越好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对缺陷的定位性越强越好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0B49FCD-21A3-4C2F-BA98-046ED0C2C7F6}" type="slidenum">
              <a:rPr lang="en-US" altLang="zh-CN" sz="900"/>
              <a:t>43</a:t>
            </a:fld>
            <a:endParaRPr lang="en-US" altLang="zh-CN" sz="9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捉虫实践三：如何提高效率？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2D2A483-5DD3-41C2-84C8-1AAEF2788574}" type="slidenum">
              <a:rPr lang="en-US" altLang="zh-CN" sz="900"/>
              <a:t>44</a:t>
            </a:fld>
            <a:endParaRPr lang="en-US" altLang="zh-CN" sz="90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3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个整型输入参数：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year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month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day</a:t>
            </a:r>
            <a:endParaRPr lang="zh-CN" altLang="zh-CN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2256790"/>
            <a:ext cx="9133840" cy="197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FA0FE50-E26E-442F-9E6E-BED78137F903}" type="slidenum">
              <a:rPr lang="en-US" altLang="zh-CN" sz="900"/>
              <a:t>45</a:t>
            </a:fld>
            <a:endParaRPr lang="en-US" altLang="zh-CN" sz="90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</a:t>
            </a: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90" y="1768475"/>
            <a:ext cx="6417310" cy="327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8AEECFD-7DAB-406B-B2F3-EEE1CCB4D2FB}" type="slidenum">
              <a:rPr lang="en-US" altLang="zh-CN" sz="900"/>
              <a:t>46</a:t>
            </a:fld>
            <a:endParaRPr lang="en-US" altLang="zh-CN" sz="90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部分测试用例（续）</a:t>
            </a: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804035"/>
            <a:ext cx="8875395" cy="278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5C3B635-6E0D-479C-A8CA-A3B0376CCFA6}" type="slidenum">
              <a:rPr lang="en-US" altLang="zh-CN" sz="900"/>
              <a:t>47</a:t>
            </a:fld>
            <a:endParaRPr lang="en-US" altLang="zh-CN" sz="9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242695"/>
            <a:ext cx="7966710" cy="3728085"/>
          </a:xfrm>
        </p:spPr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改进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测试用例更具典型性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测试用例利于查找和管理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新的问题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测试用例的有效性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测试用例的规模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缺陷定位问题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缺陷管理问题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9D7A2F3-85C0-48FE-AF9B-8FA8BCBD4A5B}" type="slidenum">
              <a:rPr lang="en-US" altLang="zh-CN" sz="900"/>
              <a:t>48</a:t>
            </a:fld>
            <a:endParaRPr lang="en-US" altLang="zh-CN" sz="9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需针对正常数据、边界数据、错误数据，以及系统业务流程等不同的方面，进行测试方法研究，利用规范的测试方法，在测试用例的规模、有效性、缺陷定位能力等方面提高测试的效率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需引入自动化测试，将测试人员从枯燥的测试执行工作中解放出来，让机器自动、准确地完成测试的执行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843" y="3358346"/>
            <a:ext cx="21145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云形标注 10"/>
          <p:cNvSpPr/>
          <p:nvPr/>
        </p:nvSpPr>
        <p:spPr>
          <a:xfrm>
            <a:off x="395536" y="1768763"/>
            <a:ext cx="2088232" cy="1248905"/>
          </a:xfrm>
          <a:prstGeom prst="cloudCallout">
            <a:avLst>
              <a:gd name="adj1" fmla="val 107899"/>
              <a:gd name="adj2" fmla="val 156070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这么多东西，</a:t>
            </a:r>
          </a:p>
          <a:p>
            <a:pPr algn="ctr">
              <a:lnSpc>
                <a:spcPts val="24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怎么能测得</a:t>
            </a:r>
          </a:p>
          <a:p>
            <a:pPr algn="ctr">
              <a:lnSpc>
                <a:spcPts val="24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完呀！</a:t>
            </a:r>
          </a:p>
        </p:txBody>
      </p:sp>
      <p:sp>
        <p:nvSpPr>
          <p:cNvPr id="13" name="云形标注 12"/>
          <p:cNvSpPr/>
          <p:nvPr/>
        </p:nvSpPr>
        <p:spPr>
          <a:xfrm>
            <a:off x="3203848" y="1197678"/>
            <a:ext cx="2088232" cy="1248905"/>
          </a:xfrm>
          <a:prstGeom prst="cloudCallout">
            <a:avLst>
              <a:gd name="adj1" fmla="val -3204"/>
              <a:gd name="adj2" fmla="val 143777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测了一遍又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一遍，快烦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死了！</a:t>
            </a:r>
          </a:p>
        </p:txBody>
      </p:sp>
      <p:sp>
        <p:nvSpPr>
          <p:cNvPr id="14" name="云形标注 13"/>
          <p:cNvSpPr/>
          <p:nvPr/>
        </p:nvSpPr>
        <p:spPr>
          <a:xfrm>
            <a:off x="5508104" y="771551"/>
            <a:ext cx="2808312" cy="1712076"/>
          </a:xfrm>
          <a:prstGeom prst="cloudCallout">
            <a:avLst>
              <a:gd name="adj1" fmla="val -71238"/>
              <a:gd name="adj2" fmla="val 94572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让我这么高智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商的人做这个，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体力活啊！</a:t>
            </a:r>
          </a:p>
          <a:p>
            <a:pPr algn="ctr">
              <a:lnSpc>
                <a:spcPts val="2644"/>
              </a:lnSpc>
            </a:pPr>
            <a:endParaRPr lang="zh-CN" altLang="en-US" dirty="0"/>
          </a:p>
        </p:txBody>
      </p:sp>
      <p:sp>
        <p:nvSpPr>
          <p:cNvPr id="15" name="云形标注 14"/>
          <p:cNvSpPr/>
          <p:nvPr/>
        </p:nvSpPr>
        <p:spPr>
          <a:xfrm>
            <a:off x="6372200" y="2546981"/>
            <a:ext cx="2568356" cy="1680953"/>
          </a:xfrm>
          <a:prstGeom prst="cloudCallout">
            <a:avLst>
              <a:gd name="adj1" fmla="val -97316"/>
              <a:gd name="adj2" fmla="val 52803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测试结果还要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精确到秒？太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难为人了吧？</a:t>
            </a:r>
          </a:p>
          <a:p>
            <a:pPr algn="ctr">
              <a:lnSpc>
                <a:spcPts val="2644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2806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2153EAE-3279-4AC3-9E29-203D11792B6F}" type="slidenum">
              <a:rPr lang="en-US" altLang="zh-CN" sz="900"/>
              <a:t>5</a:t>
            </a:fld>
            <a:endParaRPr lang="en-US" altLang="zh-CN" sz="9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软件的定义</a:t>
            </a:r>
          </a:p>
          <a:p>
            <a:pPr algn="just" eaLnBrk="1" hangingPunct="1"/>
            <a:r>
              <a:rPr lang="zh-CN" sz="2550" b="1" smtClean="0"/>
              <a:t>软件 </a:t>
            </a:r>
            <a:r>
              <a:rPr lang="en-US" altLang="zh-CN" sz="2550" b="1" smtClean="0"/>
              <a:t>= </a:t>
            </a:r>
            <a:r>
              <a:rPr lang="zh-CN" sz="2550" b="1" smtClean="0"/>
              <a:t>程序 </a:t>
            </a:r>
            <a:r>
              <a:rPr lang="en-US" altLang="zh-CN" sz="2550" b="1" smtClean="0"/>
              <a:t>+ </a:t>
            </a:r>
            <a:r>
              <a:rPr lang="zh-CN" sz="2550" b="1" smtClean="0"/>
              <a:t>数据库 </a:t>
            </a:r>
            <a:r>
              <a:rPr lang="en-US" altLang="zh-CN" sz="2550" b="1" smtClean="0"/>
              <a:t>+ </a:t>
            </a:r>
            <a:r>
              <a:rPr lang="zh-CN" sz="2550" b="1" smtClean="0"/>
              <a:t>文档 </a:t>
            </a:r>
            <a:r>
              <a:rPr lang="en-US" altLang="zh-CN" sz="2550" b="1" smtClean="0"/>
              <a:t>+ </a:t>
            </a:r>
            <a:r>
              <a:rPr lang="zh-CN" sz="2550" b="1" smtClean="0"/>
              <a:t>服务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50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定义</a:t>
            </a:r>
          </a:p>
          <a:p>
            <a:pPr lvl="1" eaLnBrk="1" hangingPunct="1"/>
            <a:r>
              <a:rPr lang="zh-CN" b="1" dirty="0" smtClean="0"/>
              <a:t>相对手动测试而存在的，它是通过</a:t>
            </a:r>
            <a:r>
              <a:rPr lang="zh-CN" b="1" dirty="0" smtClean="0">
                <a:solidFill>
                  <a:srgbClr val="FF0000"/>
                </a:solidFill>
              </a:rPr>
              <a:t>测试工具、测试脚本</a:t>
            </a:r>
            <a:r>
              <a:rPr lang="en-US" altLang="zh-CN" b="1" dirty="0" smtClean="0"/>
              <a:t>(Test Scripts)</a:t>
            </a:r>
            <a:r>
              <a:rPr lang="zh-CN" b="1" dirty="0" smtClean="0"/>
              <a:t>等手段，按照测试工程师的预定计划对软件产品进行自动的测试，从而验证软件是否满足用户的需求。</a:t>
            </a:r>
            <a:endParaRPr 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测试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1135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7504" y="1113588"/>
            <a:ext cx="8856984" cy="371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355" lvl="1" indent="-327660">
              <a:lnSpc>
                <a:spcPct val="150000"/>
              </a:lnSpc>
              <a:spcBef>
                <a:spcPct val="15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+mn-lt"/>
                <a:ea typeface="+mn-ea"/>
              </a:rPr>
              <a:t>分层的自动化测试</a:t>
            </a:r>
            <a:r>
              <a:rPr lang="en-US" altLang="zh-CN" sz="2600" b="1" dirty="0">
                <a:latin typeface="+mn-lt"/>
                <a:ea typeface="+mn-ea"/>
              </a:rPr>
              <a:t>	</a:t>
            </a:r>
          </a:p>
          <a:p>
            <a:pPr marL="681355" lvl="1" indent="-327660">
              <a:lnSpc>
                <a:spcPct val="150000"/>
              </a:lnSpc>
              <a:spcBef>
                <a:spcPct val="15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+mn-lt"/>
                <a:ea typeface="+mn-ea"/>
              </a:rPr>
              <a:t>测试金字塔的概念由敏捷大师</a:t>
            </a:r>
            <a:r>
              <a:rPr lang="en-US" altLang="zh-CN" sz="2600" b="1" dirty="0">
                <a:latin typeface="+mn-lt"/>
                <a:ea typeface="+mn-ea"/>
              </a:rPr>
              <a:t>Mike Cohn</a:t>
            </a:r>
            <a:r>
              <a:rPr lang="zh-CN" altLang="en-US" sz="2600" b="1" dirty="0">
                <a:latin typeface="+mn-lt"/>
                <a:ea typeface="+mn-ea"/>
              </a:rPr>
              <a:t>在他的</a:t>
            </a:r>
            <a:r>
              <a:rPr lang="en-US" altLang="zh-CN" sz="2600" b="1" dirty="0">
                <a:latin typeface="+mn-lt"/>
                <a:ea typeface="+mn-ea"/>
              </a:rPr>
              <a:t>《Succeeding with Agile》</a:t>
            </a:r>
            <a:r>
              <a:rPr lang="zh-CN" altLang="en-US" sz="2600" b="1" dirty="0">
                <a:latin typeface="+mn-lt"/>
                <a:ea typeface="+mn-ea"/>
              </a:rPr>
              <a:t>一书中首次提出，如图所示。他的基本观点是：我们应该有更多的低级别的单元测试，而不仅仅是通过用户界面运行的高层的端到端的测试。</a:t>
            </a:r>
          </a:p>
        </p:txBody>
      </p:sp>
    </p:spTree>
    <p:extLst>
      <p:ext uri="{BB962C8B-B14F-4D97-AF65-F5344CB8AC3E}">
        <p14:creationId xmlns:p14="http://schemas.microsoft.com/office/powerpoint/2010/main" val="24924050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/>
          <a:stretch/>
        </p:blipFill>
        <p:spPr bwMode="auto">
          <a:xfrm>
            <a:off x="513928" y="1635646"/>
            <a:ext cx="7533287" cy="267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31440" y="267494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</p:spTree>
    <p:extLst>
      <p:ext uri="{BB962C8B-B14F-4D97-AF65-F5344CB8AC3E}">
        <p14:creationId xmlns:p14="http://schemas.microsoft.com/office/powerpoint/2010/main" val="4044603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26FD123-7D7E-4B7B-BD05-E396C57CEAEC}" type="slidenum">
              <a:rPr lang="en-US" altLang="zh-CN" sz="900"/>
              <a:t>53</a:t>
            </a:fld>
            <a:endParaRPr lang="en-US" altLang="zh-CN" sz="9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自动化测试能做什么？</a:t>
            </a:r>
            <a:endParaRPr lang="zh-CN" altLang="zh-CN" b="1" dirty="0" smtClean="0"/>
          </a:p>
          <a:p>
            <a:pPr marL="0" indent="0" eaLnBrk="1" hangingPunct="1">
              <a:buNone/>
            </a:pPr>
            <a:endParaRPr lang="zh-CN" sz="2325" b="1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367381"/>
              </p:ext>
            </p:extLst>
          </p:nvPr>
        </p:nvGraphicFramePr>
        <p:xfrm>
          <a:off x="971600" y="2427734"/>
          <a:ext cx="3215241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0" name="包装程序外壳对象" showAsIcon="1" r:id="rId3" imgW="1143000" imgH="409680" progId="Package">
                  <p:embed/>
                </p:oleObj>
              </mc:Choice>
              <mc:Fallback>
                <p:oleObj name="包装程序外壳对象" showAsIcon="1" r:id="rId3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427734"/>
                        <a:ext cx="3215241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116238"/>
              </p:ext>
            </p:extLst>
          </p:nvPr>
        </p:nvGraphicFramePr>
        <p:xfrm>
          <a:off x="5220072" y="2355726"/>
          <a:ext cx="3416193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1" name="包装程序外壳对象" showAsIcon="1" r:id="rId5" imgW="1143000" imgH="409680" progId="Package">
                  <p:embed/>
                </p:oleObj>
              </mc:Choice>
              <mc:Fallback>
                <p:oleObj name="包装程序外壳对象" showAsIcon="1" r:id="rId5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0072" y="2355726"/>
                        <a:ext cx="3416193" cy="1224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435F14-965A-49C0-801B-7771F19F4DAA}" type="slidenum">
              <a:rPr lang="en-US" altLang="zh-CN" sz="900"/>
              <a:t>54</a:t>
            </a:fld>
            <a:endParaRPr lang="en-US" altLang="zh-CN" sz="9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5046" y="1170940"/>
            <a:ext cx="8541450" cy="3559810"/>
          </a:xfrm>
        </p:spPr>
        <p:txBody>
          <a:bodyPr/>
          <a:lstStyle/>
          <a:p>
            <a:pPr eaLnBrk="1" hangingPunct="1"/>
            <a:r>
              <a:rPr lang="zh-CN" b="1" dirty="0" smtClean="0"/>
              <a:t>自动化测试技术</a:t>
            </a:r>
          </a:p>
          <a:p>
            <a:pPr lvl="1" eaLnBrk="1" hangingPunct="1"/>
            <a:r>
              <a:rPr lang="zh-CN" b="1" dirty="0" smtClean="0"/>
              <a:t>录制</a:t>
            </a:r>
            <a:r>
              <a:rPr lang="en-US" altLang="zh-CN" b="1" dirty="0" smtClean="0"/>
              <a:t>/</a:t>
            </a:r>
            <a:r>
              <a:rPr lang="zh-CN" b="1" dirty="0" smtClean="0"/>
              <a:t>回放技术</a:t>
            </a:r>
            <a:endParaRPr lang="en-US" b="1" dirty="0" smtClean="0"/>
          </a:p>
          <a:p>
            <a:pPr lvl="1" eaLnBrk="1" hangingPunct="1"/>
            <a:r>
              <a:rPr lang="zh-CN" b="1" dirty="0" smtClean="0"/>
              <a:t>脚本技术</a:t>
            </a:r>
            <a:endParaRPr lang="en-US" b="1" dirty="0" smtClean="0"/>
          </a:p>
          <a:p>
            <a:pPr lvl="2" eaLnBrk="1" hangingPunct="1"/>
            <a:r>
              <a:rPr lang="zh-CN" sz="2000" b="1" dirty="0" smtClean="0"/>
              <a:t>数据驱动</a:t>
            </a:r>
            <a:r>
              <a:rPr lang="zh-CN" altLang="en-US" sz="2000" dirty="0"/>
              <a:t>模式</a:t>
            </a:r>
            <a:r>
              <a:rPr lang="zh-CN" altLang="en-US" sz="2000" b="1" dirty="0" smtClean="0"/>
              <a:t>：相同的测试脚本使用不同的测试数据来执行，测试数据和测试行为进行了完全的分离</a:t>
            </a:r>
            <a:endParaRPr lang="en-US" altLang="zh-CN" sz="2000" b="1" dirty="0" smtClean="0"/>
          </a:p>
          <a:p>
            <a:pPr lvl="2" eaLnBrk="1" hangingPunct="1"/>
            <a:r>
              <a:rPr lang="zh-CN" altLang="en-US" sz="2000" dirty="0" smtClean="0"/>
              <a:t>页面对象模式：测试代码和被测试页面的页面元素及其操作方法进行了分离，以降低页面元素对测试代码的影响。</a:t>
            </a:r>
            <a:endParaRPr lang="en-US" altLang="zh-CN" sz="2000" dirty="0" smtClean="0"/>
          </a:p>
          <a:p>
            <a:pPr lvl="2" eaLnBrk="1" hangingPunct="1"/>
            <a:r>
              <a:rPr lang="zh-CN" altLang="en-US" sz="2000" b="1" dirty="0" smtClean="0"/>
              <a:t>行为驱动开发模式：使用自然语言来执行相关的测试代码</a:t>
            </a:r>
            <a:r>
              <a:rPr lang="en-US" altLang="zh-CN" sz="2000" b="1" dirty="0" smtClean="0"/>
              <a:t>Cucumber</a:t>
            </a:r>
            <a:endParaRPr lang="en-US" sz="20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自动化测试适用场合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回归测试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更多更频繁的测试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跨平台的测试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手工测试无法实现的工作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测试过程和验证点比较稳定</a:t>
            </a:r>
            <a:endParaRPr lang="en-US" altLang="zh-CN" sz="2600" b="1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81675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自动化测试不适合的场合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随机性测试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时间</a:t>
            </a:r>
            <a:r>
              <a:rPr lang="zh-CN" altLang="en-US" sz="2600" b="1" dirty="0" smtClean="0"/>
              <a:t>短</a:t>
            </a:r>
            <a:r>
              <a:rPr lang="en-US" altLang="zh-CN" sz="2600" b="1" dirty="0" smtClean="0"/>
              <a:t>/</a:t>
            </a:r>
            <a:r>
              <a:rPr lang="zh-CN" altLang="en-US" sz="2600" b="1" dirty="0" smtClean="0"/>
              <a:t>一次性的</a:t>
            </a:r>
            <a:r>
              <a:rPr lang="zh-CN" altLang="en-US" sz="2600" b="1" dirty="0"/>
              <a:t>项目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需求变化多的项目，软件版本不稳定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涉及与物理设备交互的测试</a:t>
            </a:r>
            <a:endParaRPr lang="en-US" altLang="zh-CN" sz="2600" b="1" dirty="0"/>
          </a:p>
          <a:p>
            <a:pPr lvl="1" eaLnBrk="1" hangingPunct="1"/>
            <a:endParaRPr lang="zh-CN" altLang="en-US" sz="2600" b="1" dirty="0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0044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57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本章内容小结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smtClean="0"/>
              <a:t>什么是软件测试</a:t>
            </a:r>
          </a:p>
          <a:p>
            <a:pPr eaLnBrk="1" hangingPunct="1"/>
            <a:r>
              <a:rPr lang="zh-CN" b="1" smtClean="0"/>
              <a:t>什么是软件缺陷</a:t>
            </a:r>
          </a:p>
          <a:p>
            <a:pPr eaLnBrk="1" hangingPunct="1"/>
            <a:r>
              <a:rPr lang="zh-CN" b="1" smtClean="0"/>
              <a:t>测试用例的概念</a:t>
            </a:r>
          </a:p>
          <a:p>
            <a:pPr eaLnBrk="1" hangingPunct="1"/>
            <a:r>
              <a:rPr lang="zh-CN" b="1" smtClean="0"/>
              <a:t>自动化测试简介</a:t>
            </a:r>
          </a:p>
          <a:p>
            <a:pPr marL="353695" lvl="1" indent="0" eaLnBrk="1" hangingPunct="1">
              <a:buNone/>
            </a:pP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</a:p>
        </p:txBody>
      </p:sp>
      <p:sp>
        <p:nvSpPr>
          <p:cNvPr id="66564" name="灯片编号占位符 3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94674F-49E1-416F-9C4D-1B58472BEB2A}" type="slidenum">
              <a:rPr lang="en-US" altLang="zh-CN" sz="900"/>
              <a:t>58</a:t>
            </a:fld>
            <a:endParaRPr lang="en-US" altLang="zh-CN" sz="9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691A649-2F9F-486C-A377-889903722B36}" type="slidenum">
              <a:rPr lang="en-US" altLang="zh-CN" sz="900"/>
              <a:t>6</a:t>
            </a:fld>
            <a:endParaRPr lang="en-US" altLang="zh-CN" sz="9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软件的特点</a:t>
            </a:r>
          </a:p>
          <a:p>
            <a:pPr lvl="1" algn="just" eaLnBrk="1" hangingPunct="1"/>
            <a:r>
              <a:rPr lang="zh-CN" sz="2325" b="1" dirty="0" smtClean="0"/>
              <a:t>软件必须</a:t>
            </a:r>
            <a:r>
              <a:rPr lang="zh-CN" sz="2325" b="1" dirty="0" smtClean="0">
                <a:solidFill>
                  <a:srgbClr val="FF0000"/>
                </a:solidFill>
              </a:rPr>
              <a:t>依托具体的硬件设备</a:t>
            </a:r>
            <a:r>
              <a:rPr lang="zh-CN" sz="2325" b="1" dirty="0" smtClean="0"/>
              <a:t>而运行，硬件的改变很可能导致软件不可用</a:t>
            </a:r>
          </a:p>
          <a:p>
            <a:pPr lvl="1" algn="just" eaLnBrk="1" hangingPunct="1"/>
            <a:r>
              <a:rPr lang="zh-CN" sz="2325" b="1" dirty="0" smtClean="0"/>
              <a:t>软件严重依靠人的智力劳动，因此，常具有较大的随意性 </a:t>
            </a:r>
          </a:p>
          <a:p>
            <a:pPr lvl="1" algn="just" eaLnBrk="1" hangingPunct="1"/>
            <a:r>
              <a:rPr lang="zh-CN" sz="2325" b="1" dirty="0" smtClean="0"/>
              <a:t>软件不会磨损，但会随硬件设备及用户需求的不断变化而不断需要进行升级，甚至也可能被淘汰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528" y="1314450"/>
            <a:ext cx="8210237" cy="3201035"/>
          </a:xfrm>
        </p:spPr>
        <p:txBody>
          <a:bodyPr/>
          <a:lstStyle/>
          <a:p>
            <a:pPr eaLnBrk="1" hangingPunct="1"/>
            <a:r>
              <a:rPr lang="en-US" altLang="zh-CN" sz="2600" b="1" dirty="0"/>
              <a:t>1962</a:t>
            </a:r>
            <a:r>
              <a:rPr lang="zh-CN" altLang="en-US" sz="2600" b="1" dirty="0"/>
              <a:t>年</a:t>
            </a:r>
            <a:r>
              <a:rPr lang="en-US" altLang="zh-CN" sz="2600" b="1" dirty="0"/>
              <a:t>7</a:t>
            </a:r>
            <a:r>
              <a:rPr lang="zh-CN" altLang="en-US" sz="2600" b="1" dirty="0"/>
              <a:t>月</a:t>
            </a:r>
            <a:r>
              <a:rPr lang="en-US" altLang="zh-CN" sz="2600" b="1" dirty="0"/>
              <a:t>22</a:t>
            </a:r>
            <a:r>
              <a:rPr lang="zh-CN" altLang="en-US" sz="2600" b="1" dirty="0"/>
              <a:t>日，携带着飞向金星的无人驾驶飞船水手</a:t>
            </a:r>
            <a:r>
              <a:rPr lang="en-US" altLang="zh-CN" sz="2600" b="1" dirty="0"/>
              <a:t>1</a:t>
            </a:r>
            <a:r>
              <a:rPr lang="zh-CN" altLang="en-US" sz="2600" b="1" dirty="0"/>
              <a:t>号的火箭在升空</a:t>
            </a:r>
            <a:r>
              <a:rPr lang="en-US" altLang="zh-CN" sz="2600" b="1" dirty="0"/>
              <a:t>290</a:t>
            </a:r>
            <a:r>
              <a:rPr lang="zh-CN" altLang="en-US" sz="2600" b="1" dirty="0"/>
              <a:t>秒后，偏离了轨道</a:t>
            </a:r>
          </a:p>
          <a:p>
            <a:pPr eaLnBrk="1" hangingPunct="1"/>
            <a:r>
              <a:rPr lang="zh-CN" altLang="en-US" sz="2600" b="1" dirty="0"/>
              <a:t>地面计算机的程序：</a:t>
            </a:r>
          </a:p>
          <a:p>
            <a:pPr marL="471170" lvl="1" indent="0" eaLnBrk="1" hangingPunct="1">
              <a:buNone/>
            </a:pPr>
            <a:r>
              <a:rPr lang="en-US" altLang="zh-CN" sz="2400" b="1" dirty="0"/>
              <a:t>if not </a:t>
            </a:r>
            <a:r>
              <a:rPr lang="zh-CN" altLang="en-US" sz="2400" b="1" dirty="0"/>
              <a:t>雷达能够与火箭联系</a:t>
            </a:r>
          </a:p>
          <a:p>
            <a:pPr marL="471170" lvl="1" indent="0" eaLnBrk="1" hangingPunct="1">
              <a:buNone/>
            </a:pPr>
            <a:r>
              <a:rPr lang="en-US" altLang="zh-CN" sz="2400" b="1" dirty="0"/>
              <a:t>Then</a:t>
            </a:r>
          </a:p>
          <a:p>
            <a:pPr marL="471170" lvl="1" indent="0" eaLnBrk="1" hangingPunct="1">
              <a:buNone/>
            </a:pPr>
            <a:r>
              <a:rPr lang="en-US" altLang="zh-CN" sz="2400" b="1" dirty="0"/>
              <a:t>   </a:t>
            </a:r>
            <a:r>
              <a:rPr lang="zh-CN" altLang="en-US" sz="2400" b="1" dirty="0" smtClean="0"/>
              <a:t>不要</a:t>
            </a:r>
            <a:r>
              <a:rPr lang="zh-CN" altLang="en-US" sz="2400" b="1" dirty="0"/>
              <a:t>纠正火箭的的飞行路线</a:t>
            </a:r>
          </a:p>
          <a:p>
            <a:pPr marL="471170" lvl="1" indent="0" eaLnBrk="1" hangingPunct="1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由于人为错误</a:t>
            </a:r>
            <a:r>
              <a:rPr lang="zh-CN" altLang="en-US" sz="2400" b="1" dirty="0"/>
              <a:t>：语句中的</a:t>
            </a:r>
            <a:r>
              <a:rPr lang="en-US" altLang="zh-CN" sz="2400" b="1" dirty="0"/>
              <a:t>not</a:t>
            </a:r>
          </a:p>
          <a:p>
            <a:pPr marL="471170" lvl="1" indent="0" eaLnBrk="1" hangingPunct="1">
              <a:buNone/>
            </a:pPr>
            <a:r>
              <a:rPr lang="zh-CN" altLang="en-US" sz="2400" b="1" dirty="0"/>
              <a:t>被丢掉了</a:t>
            </a:r>
          </a:p>
          <a:p>
            <a:pPr lvl="1" eaLnBrk="1" hangingPunct="1"/>
            <a:endParaRPr lang="zh-CN" altLang="en-US" b="1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  <a:endParaRPr 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94" y="2406436"/>
            <a:ext cx="2641745" cy="219780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2958" y="1314680"/>
            <a:ext cx="6529322" cy="370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软件危机的产生</a:t>
            </a:r>
            <a:endParaRPr lang="en-US" altLang="zh-CN" sz="2550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软件规模相对较小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编程作为一门技艺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缺少有效的方法与软件工具的支持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不重视软件开发的管理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软件开发后的维护工作很难进行</a:t>
            </a:r>
            <a:r>
              <a:rPr lang="zh-CN" sz="2325" b="1" dirty="0" smtClean="0"/>
              <a:t> 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867190"/>
              </p:ext>
            </p:extLst>
          </p:nvPr>
        </p:nvGraphicFramePr>
        <p:xfrm>
          <a:off x="1619672" y="2427734"/>
          <a:ext cx="4044174" cy="160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1" name="包装程序外壳对象" showAsIcon="1" r:id="rId3" imgW="1033560" imgH="409680" progId="Package">
                  <p:embed/>
                </p:oleObj>
              </mc:Choice>
              <mc:Fallback>
                <p:oleObj name="包装程序外壳对象" showAsIcon="1" r:id="rId3" imgW="103356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2427734"/>
                        <a:ext cx="4044174" cy="160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1053</TotalTime>
  <Words>2322</Words>
  <Application>Microsoft Office PowerPoint</Application>
  <PresentationFormat>全屏显示(16:9)</PresentationFormat>
  <Paragraphs>367</Paragraphs>
  <Slides>58</Slides>
  <Notes>15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63" baseType="lpstr">
      <vt:lpstr>Profile</vt:lpstr>
      <vt:lpstr>1_Profile</vt:lpstr>
      <vt:lpstr>包装程序外壳对象</vt:lpstr>
      <vt:lpstr>Visio.Drawing.11</vt:lpstr>
      <vt:lpstr>程序包</vt:lpstr>
      <vt:lpstr>软件测试基础</vt:lpstr>
      <vt:lpstr>第1章  软件测试核心概念</vt:lpstr>
      <vt:lpstr>第1章  软件测试核心概念</vt:lpstr>
      <vt:lpstr>1.1 引子：猎人打鸟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1.5 自动化测试</vt:lpstr>
      <vt:lpstr>1.5 自动化测试</vt:lpstr>
      <vt:lpstr>1.5 自动化测试</vt:lpstr>
      <vt:lpstr>PowerPoint 演示文稿</vt:lpstr>
      <vt:lpstr>1.5 自动化测试</vt:lpstr>
      <vt:lpstr>1.5 自动化测试</vt:lpstr>
      <vt:lpstr>1.5 自动化测试</vt:lpstr>
      <vt:lpstr>1.5 自动化测试</vt:lpstr>
      <vt:lpstr>本章内容小结</vt:lpstr>
      <vt:lpstr>谢 谢</vt:lpstr>
    </vt:vector>
  </TitlesOfParts>
  <Company>福建163软件园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软件测试技术基础</dc:title>
  <dc:creator>福建163软件园</dc:creator>
  <cp:lastModifiedBy>admin</cp:lastModifiedBy>
  <cp:revision>127</cp:revision>
  <cp:lastPrinted>2411-12-30T00:00:00Z</cp:lastPrinted>
  <dcterms:created xsi:type="dcterms:W3CDTF">2008-07-27T05:17:00Z</dcterms:created>
  <dcterms:modified xsi:type="dcterms:W3CDTF">2017-09-22T08:19:47Z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